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6" r:id="rId1"/>
  </p:sldMasterIdLst>
  <p:sldIdLst>
    <p:sldId id="256" r:id="rId2"/>
    <p:sldId id="257" r:id="rId3"/>
    <p:sldId id="258" r:id="rId4"/>
    <p:sldId id="259" r:id="rId5"/>
    <p:sldId id="287" r:id="rId6"/>
    <p:sldId id="288" r:id="rId7"/>
    <p:sldId id="261" r:id="rId8"/>
    <p:sldId id="262" r:id="rId9"/>
    <p:sldId id="285" r:id="rId10"/>
    <p:sldId id="284" r:id="rId11"/>
    <p:sldId id="286" r:id="rId12"/>
    <p:sldId id="282" r:id="rId13"/>
    <p:sldId id="283" r:id="rId14"/>
    <p:sldId id="278" r:id="rId15"/>
    <p:sldId id="264" r:id="rId16"/>
    <p:sldId id="265" r:id="rId17"/>
    <p:sldId id="273" r:id="rId18"/>
    <p:sldId id="268" r:id="rId19"/>
    <p:sldId id="274" r:id="rId20"/>
    <p:sldId id="269" r:id="rId21"/>
    <p:sldId id="270" r:id="rId22"/>
    <p:sldId id="280" r:id="rId23"/>
    <p:sldId id="271" r:id="rId24"/>
    <p:sldId id="276" r:id="rId25"/>
    <p:sldId id="272" r:id="rId26"/>
    <p:sldId id="281"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44DF0"/>
    <a:srgbClr val="F5B70F"/>
    <a:srgbClr val="FFFFFF"/>
    <a:srgbClr val="184504"/>
    <a:srgbClr val="4FBF17"/>
    <a:srgbClr val="999C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25D59F-AA87-4025-813F-C831BA5FAFBE}" v="1440" dt="2024-01-02T17:02:08.808"/>
    <p1510:client id="{AE980CE4-7B4F-4C87-8DE7-B9A0F09310EC}" v="21" dt="2024-01-07T08:08:17.025"/>
    <p1510:client id="{C78E3BC5-2078-47D1-9BC5-5D9DD529B7CE}" v="589" dt="2024-01-05T10:24:33.93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5745286-4CEF-4E9C-A8FD-ACA1E40F7CD0}" type="doc">
      <dgm:prSet loTypeId="urn:microsoft.com/office/officeart/2005/8/layout/bProcess3" loCatId="process" qsTypeId="urn:microsoft.com/office/officeart/2005/8/quickstyle/simple1" qsCatId="simple" csTypeId="urn:microsoft.com/office/officeart/2005/8/colors/colorful1" csCatId="colorful" phldr="1"/>
      <dgm:spPr/>
      <dgm:t>
        <a:bodyPr/>
        <a:lstStyle/>
        <a:p>
          <a:endParaRPr lang="en-US"/>
        </a:p>
      </dgm:t>
    </dgm:pt>
    <dgm:pt modelId="{DFCDC6B2-11F7-4B36-AF88-D5003ACD7E13}">
      <dgm:prSet phldrT="[Text]" phldr="0"/>
      <dgm:spPr/>
      <dgm:t>
        <a:bodyPr/>
        <a:lstStyle/>
        <a:p>
          <a:pPr rtl="0"/>
          <a:r>
            <a:rPr lang="en-US" b="1" dirty="0">
              <a:latin typeface="Times New Roman"/>
              <a:cs typeface="Times New Roman"/>
            </a:rPr>
            <a:t>Read the data</a:t>
          </a:r>
        </a:p>
      </dgm:t>
    </dgm:pt>
    <dgm:pt modelId="{1056169D-DD3D-47CC-8780-21DFA9A2A5FE}" type="parTrans" cxnId="{EAEE9558-395C-4E54-87B0-494E7EB04933}">
      <dgm:prSet/>
      <dgm:spPr/>
      <dgm:t>
        <a:bodyPr/>
        <a:lstStyle/>
        <a:p>
          <a:endParaRPr lang="en-US"/>
        </a:p>
      </dgm:t>
    </dgm:pt>
    <dgm:pt modelId="{C9B98EB8-0496-4457-8619-9D085E9E2092}" type="sibTrans" cxnId="{EAEE9558-395C-4E54-87B0-494E7EB04933}">
      <dgm:prSet/>
      <dgm:spPr/>
      <dgm:t>
        <a:bodyPr/>
        <a:lstStyle/>
        <a:p>
          <a:endParaRPr lang="en-US"/>
        </a:p>
      </dgm:t>
    </dgm:pt>
    <dgm:pt modelId="{401676C8-823A-413F-B848-8342BB89FFE2}">
      <dgm:prSet phldrT="[Text]" phldr="0"/>
      <dgm:spPr/>
      <dgm:t>
        <a:bodyPr/>
        <a:lstStyle/>
        <a:p>
          <a:pPr rtl="0"/>
          <a:r>
            <a:rPr lang="en-US" b="1" dirty="0">
              <a:latin typeface="Times New Roman"/>
              <a:cs typeface="Times New Roman"/>
            </a:rPr>
            <a:t>Cleaning the data</a:t>
          </a:r>
        </a:p>
      </dgm:t>
    </dgm:pt>
    <dgm:pt modelId="{301E4AD1-3164-4A41-92CB-287BB9FA564C}" type="parTrans" cxnId="{70D72473-B2E4-4C13-8B14-CB24B16EF790}">
      <dgm:prSet/>
      <dgm:spPr/>
      <dgm:t>
        <a:bodyPr/>
        <a:lstStyle/>
        <a:p>
          <a:endParaRPr lang="en-US"/>
        </a:p>
      </dgm:t>
    </dgm:pt>
    <dgm:pt modelId="{95B32848-E22F-424B-BE33-D8455AA26608}" type="sibTrans" cxnId="{70D72473-B2E4-4C13-8B14-CB24B16EF790}">
      <dgm:prSet/>
      <dgm:spPr/>
      <dgm:t>
        <a:bodyPr/>
        <a:lstStyle/>
        <a:p>
          <a:endParaRPr lang="en-US"/>
        </a:p>
      </dgm:t>
    </dgm:pt>
    <dgm:pt modelId="{4B7DF700-0515-4E5F-AC1F-831ABDA77BFB}">
      <dgm:prSet phldrT="[Text]" phldr="0"/>
      <dgm:spPr/>
      <dgm:t>
        <a:bodyPr/>
        <a:lstStyle/>
        <a:p>
          <a:pPr rtl="0"/>
          <a:r>
            <a:rPr lang="en-US" b="1" dirty="0">
              <a:latin typeface="Times New Roman"/>
              <a:cs typeface="Times New Roman"/>
            </a:rPr>
            <a:t>Analysis of data using matplotlib, Seaborn</a:t>
          </a:r>
        </a:p>
      </dgm:t>
    </dgm:pt>
    <dgm:pt modelId="{71154863-ECA6-4071-A38D-2BC8A92DC980}" type="parTrans" cxnId="{1F578428-A46F-4373-8057-F7EB3994A3E7}">
      <dgm:prSet/>
      <dgm:spPr/>
      <dgm:t>
        <a:bodyPr/>
        <a:lstStyle/>
        <a:p>
          <a:endParaRPr lang="en-US"/>
        </a:p>
      </dgm:t>
    </dgm:pt>
    <dgm:pt modelId="{F21ADA33-62A0-40AF-8AEF-58961C4643DA}" type="sibTrans" cxnId="{1F578428-A46F-4373-8057-F7EB3994A3E7}">
      <dgm:prSet/>
      <dgm:spPr/>
      <dgm:t>
        <a:bodyPr/>
        <a:lstStyle/>
        <a:p>
          <a:endParaRPr lang="en-US"/>
        </a:p>
      </dgm:t>
    </dgm:pt>
    <dgm:pt modelId="{280E804B-CF9D-4FFE-97BD-B8EEDF37D782}">
      <dgm:prSet phldrT="[Text]" phldr="0"/>
      <dgm:spPr/>
      <dgm:t>
        <a:bodyPr/>
        <a:lstStyle/>
        <a:p>
          <a:pPr rtl="0"/>
          <a:r>
            <a:rPr lang="en-US" b="1" dirty="0">
              <a:latin typeface="Times New Roman"/>
              <a:cs typeface="Times New Roman"/>
            </a:rPr>
            <a:t>Hypothesis Testing</a:t>
          </a:r>
        </a:p>
      </dgm:t>
    </dgm:pt>
    <dgm:pt modelId="{0A5F4219-8515-41D2-A39E-B84A5227B944}" type="parTrans" cxnId="{01C1B3A9-9058-42C8-BE12-DB4542923A3B}">
      <dgm:prSet/>
      <dgm:spPr/>
      <dgm:t>
        <a:bodyPr/>
        <a:lstStyle/>
        <a:p>
          <a:endParaRPr lang="en-US"/>
        </a:p>
      </dgm:t>
    </dgm:pt>
    <dgm:pt modelId="{6B287648-C63C-4F11-8EB4-2A8360DBE38C}" type="sibTrans" cxnId="{01C1B3A9-9058-42C8-BE12-DB4542923A3B}">
      <dgm:prSet/>
      <dgm:spPr/>
      <dgm:t>
        <a:bodyPr/>
        <a:lstStyle/>
        <a:p>
          <a:endParaRPr lang="en-US"/>
        </a:p>
      </dgm:t>
    </dgm:pt>
    <dgm:pt modelId="{B77B32F6-B676-4D77-940C-1C0A7DC66E7B}">
      <dgm:prSet phldrT="[Text]" phldr="0"/>
      <dgm:spPr/>
      <dgm:t>
        <a:bodyPr/>
        <a:lstStyle/>
        <a:p>
          <a:pPr rtl="0"/>
          <a:r>
            <a:rPr lang="en-US" b="1" dirty="0">
              <a:latin typeface="Times New Roman"/>
              <a:cs typeface="Times New Roman"/>
            </a:rPr>
            <a:t>Data Modelling</a:t>
          </a:r>
        </a:p>
      </dgm:t>
    </dgm:pt>
    <dgm:pt modelId="{D1AC3D11-72AB-4EE5-9ADF-384E6C1A59EB}" type="parTrans" cxnId="{A3CF9CA3-52BD-4304-B418-64E443A33FCB}">
      <dgm:prSet/>
      <dgm:spPr/>
      <dgm:t>
        <a:bodyPr/>
        <a:lstStyle/>
        <a:p>
          <a:endParaRPr lang="en-US"/>
        </a:p>
      </dgm:t>
    </dgm:pt>
    <dgm:pt modelId="{A676E570-51B5-44BA-8F72-89103E42333A}" type="sibTrans" cxnId="{A3CF9CA3-52BD-4304-B418-64E443A33FCB}">
      <dgm:prSet/>
      <dgm:spPr/>
      <dgm:t>
        <a:bodyPr/>
        <a:lstStyle/>
        <a:p>
          <a:endParaRPr lang="en-US"/>
        </a:p>
      </dgm:t>
    </dgm:pt>
    <dgm:pt modelId="{5FF70957-77DB-4108-99DD-6A48CEA6175A}">
      <dgm:prSet phldr="0"/>
      <dgm:spPr/>
      <dgm:t>
        <a:bodyPr/>
        <a:lstStyle/>
        <a:p>
          <a:pPr rtl="0"/>
          <a:r>
            <a:rPr lang="en-US" b="1" dirty="0">
              <a:latin typeface="Times New Roman"/>
              <a:cs typeface="Times New Roman"/>
            </a:rPr>
            <a:t>Encoding </a:t>
          </a:r>
        </a:p>
      </dgm:t>
    </dgm:pt>
    <dgm:pt modelId="{0F8D97AF-C945-4C08-97C0-9D9E0640D691}" type="parTrans" cxnId="{A652C2D4-CD3C-4A6E-A667-A9AB7D54780F}">
      <dgm:prSet/>
      <dgm:spPr/>
    </dgm:pt>
    <dgm:pt modelId="{C83C09BC-40A9-48F3-AD89-403529514B0B}" type="sibTrans" cxnId="{A652C2D4-CD3C-4A6E-A667-A9AB7D54780F}">
      <dgm:prSet/>
      <dgm:spPr/>
      <dgm:t>
        <a:bodyPr/>
        <a:lstStyle/>
        <a:p>
          <a:endParaRPr lang="en-US"/>
        </a:p>
      </dgm:t>
    </dgm:pt>
    <dgm:pt modelId="{A741C571-83BF-458A-98B0-09D27B08EB54}">
      <dgm:prSet phldr="0"/>
      <dgm:spPr/>
      <dgm:t>
        <a:bodyPr/>
        <a:lstStyle/>
        <a:p>
          <a:pPr rtl="0"/>
          <a:r>
            <a:rPr lang="en-US" b="1" dirty="0">
              <a:latin typeface="Times New Roman"/>
              <a:cs typeface="Times New Roman"/>
            </a:rPr>
            <a:t>Scaling of data</a:t>
          </a:r>
        </a:p>
      </dgm:t>
    </dgm:pt>
    <dgm:pt modelId="{AF9D7911-D2B6-49D2-85F1-1ACA70A08324}" type="parTrans" cxnId="{1DB6526F-CF66-43A0-90A2-4DE48BC9C799}">
      <dgm:prSet/>
      <dgm:spPr/>
    </dgm:pt>
    <dgm:pt modelId="{DE2434D6-E407-4221-BA3D-9D5B6FB492E8}" type="sibTrans" cxnId="{1DB6526F-CF66-43A0-90A2-4DE48BC9C799}">
      <dgm:prSet/>
      <dgm:spPr/>
      <dgm:t>
        <a:bodyPr/>
        <a:lstStyle/>
        <a:p>
          <a:endParaRPr lang="en-US"/>
        </a:p>
      </dgm:t>
    </dgm:pt>
    <dgm:pt modelId="{9DFC8C45-B7C6-4D39-AEE4-F153E6307F2E}">
      <dgm:prSet phldr="0"/>
      <dgm:spPr/>
      <dgm:t>
        <a:bodyPr/>
        <a:lstStyle/>
        <a:p>
          <a:pPr rtl="0"/>
          <a:r>
            <a:rPr lang="en-US" b="1" dirty="0">
              <a:latin typeface="Times New Roman"/>
              <a:cs typeface="Times New Roman"/>
            </a:rPr>
            <a:t>Training, predicting and Evaluating the model</a:t>
          </a:r>
        </a:p>
      </dgm:t>
    </dgm:pt>
    <dgm:pt modelId="{BD1C4AE2-1E42-4DB7-AC9F-FCCE23415E06}" type="parTrans" cxnId="{9F92BD9E-F83B-43D9-8AB2-3D52292D5ABB}">
      <dgm:prSet/>
      <dgm:spPr/>
    </dgm:pt>
    <dgm:pt modelId="{DBBFA515-E6F0-400A-84A7-447BB64AC83B}" type="sibTrans" cxnId="{9F92BD9E-F83B-43D9-8AB2-3D52292D5ABB}">
      <dgm:prSet/>
      <dgm:spPr/>
      <dgm:t>
        <a:bodyPr/>
        <a:lstStyle/>
        <a:p>
          <a:endParaRPr lang="en-US"/>
        </a:p>
      </dgm:t>
    </dgm:pt>
    <dgm:pt modelId="{5493332F-0E4A-4E7F-B338-95B7759BE1A7}">
      <dgm:prSet phldr="0"/>
      <dgm:spPr/>
      <dgm:t>
        <a:bodyPr/>
        <a:lstStyle/>
        <a:p>
          <a:pPr rtl="0"/>
          <a:r>
            <a:rPr lang="en-US" b="1" dirty="0">
              <a:latin typeface="Times New Roman"/>
              <a:cs typeface="Times New Roman"/>
            </a:rPr>
            <a:t>Logistic Regression</a:t>
          </a:r>
        </a:p>
      </dgm:t>
    </dgm:pt>
    <dgm:pt modelId="{69AEDD5F-286A-403C-9BBA-7475C202F837}" type="parTrans" cxnId="{421EC364-C0A7-44A9-9BC8-33514DD2DA01}">
      <dgm:prSet/>
      <dgm:spPr/>
    </dgm:pt>
    <dgm:pt modelId="{DC45FD10-ED3B-47B4-AC3E-7A623C3F4EBB}" type="sibTrans" cxnId="{421EC364-C0A7-44A9-9BC8-33514DD2DA01}">
      <dgm:prSet/>
      <dgm:spPr/>
      <dgm:t>
        <a:bodyPr/>
        <a:lstStyle/>
        <a:p>
          <a:endParaRPr lang="en-US"/>
        </a:p>
      </dgm:t>
    </dgm:pt>
    <dgm:pt modelId="{34AAADDE-6722-444F-B44C-B139E1166109}">
      <dgm:prSet phldr="0"/>
      <dgm:spPr/>
      <dgm:t>
        <a:bodyPr/>
        <a:lstStyle/>
        <a:p>
          <a:pPr rtl="0"/>
          <a:r>
            <a:rPr lang="en-US" b="1" dirty="0">
              <a:latin typeface="Times New Roman"/>
              <a:cs typeface="Times New Roman"/>
            </a:rPr>
            <a:t>Random Forest Classifier</a:t>
          </a:r>
        </a:p>
      </dgm:t>
    </dgm:pt>
    <dgm:pt modelId="{09C83C10-2E27-4A2B-AB3E-D888FCE0C229}" type="parTrans" cxnId="{E4B96C33-04D5-45A1-81D3-7A25B18E17AF}">
      <dgm:prSet/>
      <dgm:spPr/>
    </dgm:pt>
    <dgm:pt modelId="{D1F50315-447C-4418-AE02-A3E46899DD4C}" type="sibTrans" cxnId="{E4B96C33-04D5-45A1-81D3-7A25B18E17AF}">
      <dgm:prSet/>
      <dgm:spPr/>
      <dgm:t>
        <a:bodyPr/>
        <a:lstStyle/>
        <a:p>
          <a:endParaRPr lang="en-US"/>
        </a:p>
      </dgm:t>
    </dgm:pt>
    <dgm:pt modelId="{97C33535-0015-4225-BE2C-A3F1C0EAABCC}">
      <dgm:prSet phldr="0"/>
      <dgm:spPr/>
      <dgm:t>
        <a:bodyPr/>
        <a:lstStyle/>
        <a:p>
          <a:r>
            <a:rPr lang="en-US" b="1" dirty="0" err="1">
              <a:latin typeface="Times New Roman"/>
              <a:cs typeface="Times New Roman"/>
            </a:rPr>
            <a:t>XGBoost</a:t>
          </a:r>
          <a:endParaRPr lang="en-US" b="1" dirty="0">
            <a:latin typeface="Times New Roman"/>
            <a:cs typeface="Times New Roman"/>
          </a:endParaRPr>
        </a:p>
      </dgm:t>
    </dgm:pt>
    <dgm:pt modelId="{8E236462-43BA-4A81-A842-8FB42F5090AE}" type="parTrans" cxnId="{581A4B96-A035-4FA6-93FF-96FD08194CC8}">
      <dgm:prSet/>
      <dgm:spPr/>
    </dgm:pt>
    <dgm:pt modelId="{11E9C72A-92BE-4642-9349-10BD4D6DFEED}" type="sibTrans" cxnId="{581A4B96-A035-4FA6-93FF-96FD08194CC8}">
      <dgm:prSet/>
      <dgm:spPr/>
      <dgm:t>
        <a:bodyPr/>
        <a:lstStyle/>
        <a:p>
          <a:endParaRPr lang="en-US"/>
        </a:p>
      </dgm:t>
    </dgm:pt>
    <dgm:pt modelId="{3493D0AC-F99B-40D6-A055-CC3F485F6A42}">
      <dgm:prSet phldr="0"/>
      <dgm:spPr/>
      <dgm:t>
        <a:bodyPr/>
        <a:lstStyle/>
        <a:p>
          <a:r>
            <a:rPr lang="en-US" b="1" dirty="0">
              <a:latin typeface="Times New Roman"/>
              <a:cs typeface="Times New Roman"/>
            </a:rPr>
            <a:t>SVM</a:t>
          </a:r>
        </a:p>
      </dgm:t>
    </dgm:pt>
    <dgm:pt modelId="{F00E77CF-4DC6-45D3-A8C1-15FBAE1C75E3}" type="parTrans" cxnId="{A9C06B04-FC09-4DED-A174-20990D9778B2}">
      <dgm:prSet/>
      <dgm:spPr/>
    </dgm:pt>
    <dgm:pt modelId="{7884AFF2-0139-41D2-89EB-8A6F44A5A18E}" type="sibTrans" cxnId="{A9C06B04-FC09-4DED-A174-20990D9778B2}">
      <dgm:prSet/>
      <dgm:spPr/>
      <dgm:t>
        <a:bodyPr/>
        <a:lstStyle/>
        <a:p>
          <a:endParaRPr lang="en-US"/>
        </a:p>
      </dgm:t>
    </dgm:pt>
    <dgm:pt modelId="{26801EA7-E4D0-4C65-894C-E78E22A7158B}">
      <dgm:prSet phldr="0"/>
      <dgm:spPr/>
      <dgm:t>
        <a:bodyPr/>
        <a:lstStyle/>
        <a:p>
          <a:pPr rtl="0"/>
          <a:r>
            <a:rPr lang="en-US" b="1" dirty="0">
              <a:latin typeface="Times New Roman"/>
              <a:cs typeface="Times New Roman"/>
            </a:rPr>
            <a:t>Feature Importance</a:t>
          </a:r>
        </a:p>
      </dgm:t>
    </dgm:pt>
    <dgm:pt modelId="{0CC024F2-23FA-42C7-8579-91F322BBF4FD}" type="parTrans" cxnId="{BB239B2A-A4A8-4390-BA70-8848F8DC5A36}">
      <dgm:prSet/>
      <dgm:spPr/>
    </dgm:pt>
    <dgm:pt modelId="{19B1A397-30BA-4505-BB23-EE14CFDBDB72}" type="sibTrans" cxnId="{BB239B2A-A4A8-4390-BA70-8848F8DC5A36}">
      <dgm:prSet/>
      <dgm:spPr/>
      <dgm:t>
        <a:bodyPr/>
        <a:lstStyle/>
        <a:p>
          <a:endParaRPr lang="en-US"/>
        </a:p>
      </dgm:t>
    </dgm:pt>
    <dgm:pt modelId="{A65DDFBE-0C0A-4762-957B-840A8DA69801}">
      <dgm:prSet phldr="0"/>
      <dgm:spPr/>
      <dgm:t>
        <a:bodyPr/>
        <a:lstStyle/>
        <a:p>
          <a:pPr rtl="0"/>
          <a:r>
            <a:rPr lang="en-US" b="1" dirty="0">
              <a:latin typeface="Times New Roman"/>
              <a:cs typeface="Times New Roman"/>
            </a:rPr>
            <a:t>Compare the models</a:t>
          </a:r>
        </a:p>
      </dgm:t>
    </dgm:pt>
    <dgm:pt modelId="{32B5979F-157F-44B7-830D-B0D74643E639}" type="parTrans" cxnId="{B8003F3A-1C78-436A-BFA0-CEAE90D07223}">
      <dgm:prSet/>
      <dgm:spPr/>
    </dgm:pt>
    <dgm:pt modelId="{2CF0DD24-CF34-4791-843E-AFE7DB4897AA}" type="sibTrans" cxnId="{B8003F3A-1C78-436A-BFA0-CEAE90D07223}">
      <dgm:prSet/>
      <dgm:spPr/>
      <dgm:t>
        <a:bodyPr/>
        <a:lstStyle/>
        <a:p>
          <a:endParaRPr lang="en-US"/>
        </a:p>
      </dgm:t>
    </dgm:pt>
    <dgm:pt modelId="{5F30F94A-922D-42B5-91DB-56A9478D2F4D}" type="pres">
      <dgm:prSet presAssocID="{B5745286-4CEF-4E9C-A8FD-ACA1E40F7CD0}" presName="Name0" presStyleCnt="0">
        <dgm:presLayoutVars>
          <dgm:dir/>
          <dgm:resizeHandles val="exact"/>
        </dgm:presLayoutVars>
      </dgm:prSet>
      <dgm:spPr/>
    </dgm:pt>
    <dgm:pt modelId="{B0524C48-E2BF-4214-9707-452F201AF0B9}" type="pres">
      <dgm:prSet presAssocID="{DFCDC6B2-11F7-4B36-AF88-D5003ACD7E13}" presName="node" presStyleLbl="node1" presStyleIdx="0" presStyleCnt="14">
        <dgm:presLayoutVars>
          <dgm:bulletEnabled val="1"/>
        </dgm:presLayoutVars>
      </dgm:prSet>
      <dgm:spPr/>
    </dgm:pt>
    <dgm:pt modelId="{7EFD96F7-7822-4E77-A60D-7D72B11209AE}" type="pres">
      <dgm:prSet presAssocID="{C9B98EB8-0496-4457-8619-9D085E9E2092}" presName="sibTrans" presStyleLbl="sibTrans1D1" presStyleIdx="0" presStyleCnt="13"/>
      <dgm:spPr/>
    </dgm:pt>
    <dgm:pt modelId="{E30D2D13-F59B-4934-ABC7-57B90D1CEF4C}" type="pres">
      <dgm:prSet presAssocID="{C9B98EB8-0496-4457-8619-9D085E9E2092}" presName="connectorText" presStyleLbl="sibTrans1D1" presStyleIdx="0" presStyleCnt="13"/>
      <dgm:spPr/>
    </dgm:pt>
    <dgm:pt modelId="{B4C45B1A-2291-4F98-AB66-4D2959637468}" type="pres">
      <dgm:prSet presAssocID="{401676C8-823A-413F-B848-8342BB89FFE2}" presName="node" presStyleLbl="node1" presStyleIdx="1" presStyleCnt="14">
        <dgm:presLayoutVars>
          <dgm:bulletEnabled val="1"/>
        </dgm:presLayoutVars>
      </dgm:prSet>
      <dgm:spPr/>
    </dgm:pt>
    <dgm:pt modelId="{B89A5BEC-AF67-4AD8-879B-D11927158F38}" type="pres">
      <dgm:prSet presAssocID="{95B32848-E22F-424B-BE33-D8455AA26608}" presName="sibTrans" presStyleLbl="sibTrans1D1" presStyleIdx="1" presStyleCnt="13"/>
      <dgm:spPr/>
    </dgm:pt>
    <dgm:pt modelId="{2666C956-2663-46EA-8CD4-C26149D0B87D}" type="pres">
      <dgm:prSet presAssocID="{95B32848-E22F-424B-BE33-D8455AA26608}" presName="connectorText" presStyleLbl="sibTrans1D1" presStyleIdx="1" presStyleCnt="13"/>
      <dgm:spPr/>
    </dgm:pt>
    <dgm:pt modelId="{97D94BF1-3080-4D42-A137-F06D58D7A2F3}" type="pres">
      <dgm:prSet presAssocID="{4B7DF700-0515-4E5F-AC1F-831ABDA77BFB}" presName="node" presStyleLbl="node1" presStyleIdx="2" presStyleCnt="14">
        <dgm:presLayoutVars>
          <dgm:bulletEnabled val="1"/>
        </dgm:presLayoutVars>
      </dgm:prSet>
      <dgm:spPr/>
    </dgm:pt>
    <dgm:pt modelId="{E2BA2A4D-6E79-449C-B603-582687542967}" type="pres">
      <dgm:prSet presAssocID="{F21ADA33-62A0-40AF-8AEF-58961C4643DA}" presName="sibTrans" presStyleLbl="sibTrans1D1" presStyleIdx="2" presStyleCnt="13"/>
      <dgm:spPr/>
    </dgm:pt>
    <dgm:pt modelId="{BDC49FEF-DF20-44EF-89CF-EDD7EABB2C82}" type="pres">
      <dgm:prSet presAssocID="{F21ADA33-62A0-40AF-8AEF-58961C4643DA}" presName="connectorText" presStyleLbl="sibTrans1D1" presStyleIdx="2" presStyleCnt="13"/>
      <dgm:spPr/>
    </dgm:pt>
    <dgm:pt modelId="{4EA99111-794E-47ED-89D1-BF392B8978FC}" type="pres">
      <dgm:prSet presAssocID="{280E804B-CF9D-4FFE-97BD-B8EEDF37D782}" presName="node" presStyleLbl="node1" presStyleIdx="3" presStyleCnt="14">
        <dgm:presLayoutVars>
          <dgm:bulletEnabled val="1"/>
        </dgm:presLayoutVars>
      </dgm:prSet>
      <dgm:spPr/>
    </dgm:pt>
    <dgm:pt modelId="{534A64EE-8B88-4B38-89A4-B4AF8589971D}" type="pres">
      <dgm:prSet presAssocID="{6B287648-C63C-4F11-8EB4-2A8360DBE38C}" presName="sibTrans" presStyleLbl="sibTrans1D1" presStyleIdx="3" presStyleCnt="13"/>
      <dgm:spPr/>
    </dgm:pt>
    <dgm:pt modelId="{2832A25E-E736-49B0-B09D-02CB340F343D}" type="pres">
      <dgm:prSet presAssocID="{6B287648-C63C-4F11-8EB4-2A8360DBE38C}" presName="connectorText" presStyleLbl="sibTrans1D1" presStyleIdx="3" presStyleCnt="13"/>
      <dgm:spPr/>
    </dgm:pt>
    <dgm:pt modelId="{2A4E228A-B391-47B0-A970-45022669E5AA}" type="pres">
      <dgm:prSet presAssocID="{B77B32F6-B676-4D77-940C-1C0A7DC66E7B}" presName="node" presStyleLbl="node1" presStyleIdx="4" presStyleCnt="14">
        <dgm:presLayoutVars>
          <dgm:bulletEnabled val="1"/>
        </dgm:presLayoutVars>
      </dgm:prSet>
      <dgm:spPr/>
    </dgm:pt>
    <dgm:pt modelId="{B6647672-9569-4F91-8857-EFBE636050F6}" type="pres">
      <dgm:prSet presAssocID="{A676E570-51B5-44BA-8F72-89103E42333A}" presName="sibTrans" presStyleLbl="sibTrans1D1" presStyleIdx="4" presStyleCnt="13"/>
      <dgm:spPr/>
    </dgm:pt>
    <dgm:pt modelId="{DEA04E82-3958-4C26-822E-85C42AD0A929}" type="pres">
      <dgm:prSet presAssocID="{A676E570-51B5-44BA-8F72-89103E42333A}" presName="connectorText" presStyleLbl="sibTrans1D1" presStyleIdx="4" presStyleCnt="13"/>
      <dgm:spPr/>
    </dgm:pt>
    <dgm:pt modelId="{005EF246-C71D-438E-AC0C-AB78137544BD}" type="pres">
      <dgm:prSet presAssocID="{5FF70957-77DB-4108-99DD-6A48CEA6175A}" presName="node" presStyleLbl="node1" presStyleIdx="5" presStyleCnt="14">
        <dgm:presLayoutVars>
          <dgm:bulletEnabled val="1"/>
        </dgm:presLayoutVars>
      </dgm:prSet>
      <dgm:spPr/>
    </dgm:pt>
    <dgm:pt modelId="{D5098630-FABF-4762-9955-D390653BEF18}" type="pres">
      <dgm:prSet presAssocID="{C83C09BC-40A9-48F3-AD89-403529514B0B}" presName="sibTrans" presStyleLbl="sibTrans1D1" presStyleIdx="5" presStyleCnt="13"/>
      <dgm:spPr/>
    </dgm:pt>
    <dgm:pt modelId="{40662469-23A8-46DB-A063-04A3D6DE2535}" type="pres">
      <dgm:prSet presAssocID="{C83C09BC-40A9-48F3-AD89-403529514B0B}" presName="connectorText" presStyleLbl="sibTrans1D1" presStyleIdx="5" presStyleCnt="13"/>
      <dgm:spPr/>
    </dgm:pt>
    <dgm:pt modelId="{566A4D70-48A4-46E9-9B0F-D4F61AC482FB}" type="pres">
      <dgm:prSet presAssocID="{A741C571-83BF-458A-98B0-09D27B08EB54}" presName="node" presStyleLbl="node1" presStyleIdx="6" presStyleCnt="14">
        <dgm:presLayoutVars>
          <dgm:bulletEnabled val="1"/>
        </dgm:presLayoutVars>
      </dgm:prSet>
      <dgm:spPr/>
    </dgm:pt>
    <dgm:pt modelId="{3E4E0D64-31F6-4C93-9CC5-30F07E3D15BC}" type="pres">
      <dgm:prSet presAssocID="{DE2434D6-E407-4221-BA3D-9D5B6FB492E8}" presName="sibTrans" presStyleLbl="sibTrans1D1" presStyleIdx="6" presStyleCnt="13"/>
      <dgm:spPr/>
    </dgm:pt>
    <dgm:pt modelId="{8A84B556-86AE-49ED-A7F2-9E3D907E3601}" type="pres">
      <dgm:prSet presAssocID="{DE2434D6-E407-4221-BA3D-9D5B6FB492E8}" presName="connectorText" presStyleLbl="sibTrans1D1" presStyleIdx="6" presStyleCnt="13"/>
      <dgm:spPr/>
    </dgm:pt>
    <dgm:pt modelId="{9F95C6BB-FF8B-4091-9EBB-E7B403894B11}" type="pres">
      <dgm:prSet presAssocID="{9DFC8C45-B7C6-4D39-AEE4-F153E6307F2E}" presName="node" presStyleLbl="node1" presStyleIdx="7" presStyleCnt="14">
        <dgm:presLayoutVars>
          <dgm:bulletEnabled val="1"/>
        </dgm:presLayoutVars>
      </dgm:prSet>
      <dgm:spPr/>
    </dgm:pt>
    <dgm:pt modelId="{005982F3-9670-4659-85B0-A75BD61A1B18}" type="pres">
      <dgm:prSet presAssocID="{DBBFA515-E6F0-400A-84A7-447BB64AC83B}" presName="sibTrans" presStyleLbl="sibTrans1D1" presStyleIdx="7" presStyleCnt="13"/>
      <dgm:spPr/>
    </dgm:pt>
    <dgm:pt modelId="{D963824C-0377-46E5-939E-31A50B2B98F8}" type="pres">
      <dgm:prSet presAssocID="{DBBFA515-E6F0-400A-84A7-447BB64AC83B}" presName="connectorText" presStyleLbl="sibTrans1D1" presStyleIdx="7" presStyleCnt="13"/>
      <dgm:spPr/>
    </dgm:pt>
    <dgm:pt modelId="{A0166AB4-F0A2-4A58-A32F-4F771AFF0D75}" type="pres">
      <dgm:prSet presAssocID="{5493332F-0E4A-4E7F-B338-95B7759BE1A7}" presName="node" presStyleLbl="node1" presStyleIdx="8" presStyleCnt="14">
        <dgm:presLayoutVars>
          <dgm:bulletEnabled val="1"/>
        </dgm:presLayoutVars>
      </dgm:prSet>
      <dgm:spPr/>
    </dgm:pt>
    <dgm:pt modelId="{F7B9D2DA-442D-4BD9-A832-AF4D507EDADA}" type="pres">
      <dgm:prSet presAssocID="{DC45FD10-ED3B-47B4-AC3E-7A623C3F4EBB}" presName="sibTrans" presStyleLbl="sibTrans1D1" presStyleIdx="8" presStyleCnt="13"/>
      <dgm:spPr/>
    </dgm:pt>
    <dgm:pt modelId="{EFE757F2-97DB-48EF-A1AA-CD335FFCAEB0}" type="pres">
      <dgm:prSet presAssocID="{DC45FD10-ED3B-47B4-AC3E-7A623C3F4EBB}" presName="connectorText" presStyleLbl="sibTrans1D1" presStyleIdx="8" presStyleCnt="13"/>
      <dgm:spPr/>
    </dgm:pt>
    <dgm:pt modelId="{D5C7771D-FB6E-4CF4-8738-6FAE55A92DB0}" type="pres">
      <dgm:prSet presAssocID="{34AAADDE-6722-444F-B44C-B139E1166109}" presName="node" presStyleLbl="node1" presStyleIdx="9" presStyleCnt="14">
        <dgm:presLayoutVars>
          <dgm:bulletEnabled val="1"/>
        </dgm:presLayoutVars>
      </dgm:prSet>
      <dgm:spPr/>
    </dgm:pt>
    <dgm:pt modelId="{9683936A-108A-43ED-85F0-9E1817609803}" type="pres">
      <dgm:prSet presAssocID="{D1F50315-447C-4418-AE02-A3E46899DD4C}" presName="sibTrans" presStyleLbl="sibTrans1D1" presStyleIdx="9" presStyleCnt="13"/>
      <dgm:spPr/>
    </dgm:pt>
    <dgm:pt modelId="{B54FC633-291D-417E-BF78-0BD34848E3B0}" type="pres">
      <dgm:prSet presAssocID="{D1F50315-447C-4418-AE02-A3E46899DD4C}" presName="connectorText" presStyleLbl="sibTrans1D1" presStyleIdx="9" presStyleCnt="13"/>
      <dgm:spPr/>
    </dgm:pt>
    <dgm:pt modelId="{C3A7535C-E330-47CC-ABE9-D2F26BC61C56}" type="pres">
      <dgm:prSet presAssocID="{97C33535-0015-4225-BE2C-A3F1C0EAABCC}" presName="node" presStyleLbl="node1" presStyleIdx="10" presStyleCnt="14">
        <dgm:presLayoutVars>
          <dgm:bulletEnabled val="1"/>
        </dgm:presLayoutVars>
      </dgm:prSet>
      <dgm:spPr/>
    </dgm:pt>
    <dgm:pt modelId="{6A3BD14E-EABB-4946-B2DF-5786BA23BC7C}" type="pres">
      <dgm:prSet presAssocID="{11E9C72A-92BE-4642-9349-10BD4D6DFEED}" presName="sibTrans" presStyleLbl="sibTrans1D1" presStyleIdx="10" presStyleCnt="13"/>
      <dgm:spPr/>
    </dgm:pt>
    <dgm:pt modelId="{571282AF-A3AD-400B-A7C6-46A8499406C5}" type="pres">
      <dgm:prSet presAssocID="{11E9C72A-92BE-4642-9349-10BD4D6DFEED}" presName="connectorText" presStyleLbl="sibTrans1D1" presStyleIdx="10" presStyleCnt="13"/>
      <dgm:spPr/>
    </dgm:pt>
    <dgm:pt modelId="{1CD1B90E-4332-4512-BB81-E27E153BCC52}" type="pres">
      <dgm:prSet presAssocID="{3493D0AC-F99B-40D6-A055-CC3F485F6A42}" presName="node" presStyleLbl="node1" presStyleIdx="11" presStyleCnt="14">
        <dgm:presLayoutVars>
          <dgm:bulletEnabled val="1"/>
        </dgm:presLayoutVars>
      </dgm:prSet>
      <dgm:spPr/>
    </dgm:pt>
    <dgm:pt modelId="{EC27942F-EBFE-492B-B2F1-ED505C94AED9}" type="pres">
      <dgm:prSet presAssocID="{7884AFF2-0139-41D2-89EB-8A6F44A5A18E}" presName="sibTrans" presStyleLbl="sibTrans1D1" presStyleIdx="11" presStyleCnt="13"/>
      <dgm:spPr/>
    </dgm:pt>
    <dgm:pt modelId="{A3857B62-CB26-4502-A6A2-9529E55B6236}" type="pres">
      <dgm:prSet presAssocID="{7884AFF2-0139-41D2-89EB-8A6F44A5A18E}" presName="connectorText" presStyleLbl="sibTrans1D1" presStyleIdx="11" presStyleCnt="13"/>
      <dgm:spPr/>
    </dgm:pt>
    <dgm:pt modelId="{D77FFA2F-F143-4ACE-87A9-2F5D97AB12B5}" type="pres">
      <dgm:prSet presAssocID="{26801EA7-E4D0-4C65-894C-E78E22A7158B}" presName="node" presStyleLbl="node1" presStyleIdx="12" presStyleCnt="14">
        <dgm:presLayoutVars>
          <dgm:bulletEnabled val="1"/>
        </dgm:presLayoutVars>
      </dgm:prSet>
      <dgm:spPr/>
    </dgm:pt>
    <dgm:pt modelId="{4ACA6C83-7C47-4F73-8A64-110A313C5BC1}" type="pres">
      <dgm:prSet presAssocID="{19B1A397-30BA-4505-BB23-EE14CFDBDB72}" presName="sibTrans" presStyleLbl="sibTrans1D1" presStyleIdx="12" presStyleCnt="13"/>
      <dgm:spPr/>
    </dgm:pt>
    <dgm:pt modelId="{6DC97776-8B36-420A-8C00-B6B63120EF91}" type="pres">
      <dgm:prSet presAssocID="{19B1A397-30BA-4505-BB23-EE14CFDBDB72}" presName="connectorText" presStyleLbl="sibTrans1D1" presStyleIdx="12" presStyleCnt="13"/>
      <dgm:spPr/>
    </dgm:pt>
    <dgm:pt modelId="{3A10ED72-D1D6-4DAD-B589-D3BB708E88EB}" type="pres">
      <dgm:prSet presAssocID="{A65DDFBE-0C0A-4762-957B-840A8DA69801}" presName="node" presStyleLbl="node1" presStyleIdx="13" presStyleCnt="14">
        <dgm:presLayoutVars>
          <dgm:bulletEnabled val="1"/>
        </dgm:presLayoutVars>
      </dgm:prSet>
      <dgm:spPr/>
    </dgm:pt>
  </dgm:ptLst>
  <dgm:cxnLst>
    <dgm:cxn modelId="{A9C06B04-FC09-4DED-A174-20990D9778B2}" srcId="{B5745286-4CEF-4E9C-A8FD-ACA1E40F7CD0}" destId="{3493D0AC-F99B-40D6-A055-CC3F485F6A42}" srcOrd="11" destOrd="0" parTransId="{F00E77CF-4DC6-45D3-A8C1-15FBAE1C75E3}" sibTransId="{7884AFF2-0139-41D2-89EB-8A6F44A5A18E}"/>
    <dgm:cxn modelId="{110E9712-2791-4F7B-9DE1-5B9121637972}" type="presOf" srcId="{DE2434D6-E407-4221-BA3D-9D5B6FB492E8}" destId="{3E4E0D64-31F6-4C93-9CC5-30F07E3D15BC}" srcOrd="0" destOrd="0" presId="urn:microsoft.com/office/officeart/2005/8/layout/bProcess3"/>
    <dgm:cxn modelId="{574CAF17-5542-46B8-8414-20B9A4A2B908}" type="presOf" srcId="{3493D0AC-F99B-40D6-A055-CC3F485F6A42}" destId="{1CD1B90E-4332-4512-BB81-E27E153BCC52}" srcOrd="0" destOrd="0" presId="urn:microsoft.com/office/officeart/2005/8/layout/bProcess3"/>
    <dgm:cxn modelId="{63BF411A-6CC4-445D-A6A5-F12A359D1543}" type="presOf" srcId="{DBBFA515-E6F0-400A-84A7-447BB64AC83B}" destId="{D963824C-0377-46E5-939E-31A50B2B98F8}" srcOrd="1" destOrd="0" presId="urn:microsoft.com/office/officeart/2005/8/layout/bProcess3"/>
    <dgm:cxn modelId="{3BC6691B-1EDD-402B-83C9-7AB9A7A236B4}" type="presOf" srcId="{DC45FD10-ED3B-47B4-AC3E-7A623C3F4EBB}" destId="{F7B9D2DA-442D-4BD9-A832-AF4D507EDADA}" srcOrd="0" destOrd="0" presId="urn:microsoft.com/office/officeart/2005/8/layout/bProcess3"/>
    <dgm:cxn modelId="{3118F51E-72AC-42F1-82BA-1E390C4661E8}" type="presOf" srcId="{95B32848-E22F-424B-BE33-D8455AA26608}" destId="{2666C956-2663-46EA-8CD4-C26149D0B87D}" srcOrd="1" destOrd="0" presId="urn:microsoft.com/office/officeart/2005/8/layout/bProcess3"/>
    <dgm:cxn modelId="{712F4624-76E6-4706-ACE6-97537DA68C52}" type="presOf" srcId="{7884AFF2-0139-41D2-89EB-8A6F44A5A18E}" destId="{A3857B62-CB26-4502-A6A2-9529E55B6236}" srcOrd="1" destOrd="0" presId="urn:microsoft.com/office/officeart/2005/8/layout/bProcess3"/>
    <dgm:cxn modelId="{FBB92F28-1788-461F-B375-10A176CF5B82}" type="presOf" srcId="{11E9C72A-92BE-4642-9349-10BD4D6DFEED}" destId="{6A3BD14E-EABB-4946-B2DF-5786BA23BC7C}" srcOrd="0" destOrd="0" presId="urn:microsoft.com/office/officeart/2005/8/layout/bProcess3"/>
    <dgm:cxn modelId="{1F578428-A46F-4373-8057-F7EB3994A3E7}" srcId="{B5745286-4CEF-4E9C-A8FD-ACA1E40F7CD0}" destId="{4B7DF700-0515-4E5F-AC1F-831ABDA77BFB}" srcOrd="2" destOrd="0" parTransId="{71154863-ECA6-4071-A38D-2BC8A92DC980}" sibTransId="{F21ADA33-62A0-40AF-8AEF-58961C4643DA}"/>
    <dgm:cxn modelId="{FB849728-3D30-4250-9C07-FEB503B70035}" type="presOf" srcId="{D1F50315-447C-4418-AE02-A3E46899DD4C}" destId="{B54FC633-291D-417E-BF78-0BD34848E3B0}" srcOrd="1" destOrd="0" presId="urn:microsoft.com/office/officeart/2005/8/layout/bProcess3"/>
    <dgm:cxn modelId="{BB239B2A-A4A8-4390-BA70-8848F8DC5A36}" srcId="{B5745286-4CEF-4E9C-A8FD-ACA1E40F7CD0}" destId="{26801EA7-E4D0-4C65-894C-E78E22A7158B}" srcOrd="12" destOrd="0" parTransId="{0CC024F2-23FA-42C7-8579-91F322BBF4FD}" sibTransId="{19B1A397-30BA-4505-BB23-EE14CFDBDB72}"/>
    <dgm:cxn modelId="{0188662D-B10A-42F6-A14D-6E229AC9C92E}" type="presOf" srcId="{F21ADA33-62A0-40AF-8AEF-58961C4643DA}" destId="{BDC49FEF-DF20-44EF-89CF-EDD7EABB2C82}" srcOrd="1" destOrd="0" presId="urn:microsoft.com/office/officeart/2005/8/layout/bProcess3"/>
    <dgm:cxn modelId="{E4B96C33-04D5-45A1-81D3-7A25B18E17AF}" srcId="{B5745286-4CEF-4E9C-A8FD-ACA1E40F7CD0}" destId="{34AAADDE-6722-444F-B44C-B139E1166109}" srcOrd="9" destOrd="0" parTransId="{09C83C10-2E27-4A2B-AB3E-D888FCE0C229}" sibTransId="{D1F50315-447C-4418-AE02-A3E46899DD4C}"/>
    <dgm:cxn modelId="{2AA4B935-AB3C-4C62-A67A-3425341E2F93}" type="presOf" srcId="{9DFC8C45-B7C6-4D39-AEE4-F153E6307F2E}" destId="{9F95C6BB-FF8B-4091-9EBB-E7B403894B11}" srcOrd="0" destOrd="0" presId="urn:microsoft.com/office/officeart/2005/8/layout/bProcess3"/>
    <dgm:cxn modelId="{B8003F3A-1C78-436A-BFA0-CEAE90D07223}" srcId="{B5745286-4CEF-4E9C-A8FD-ACA1E40F7CD0}" destId="{A65DDFBE-0C0A-4762-957B-840A8DA69801}" srcOrd="13" destOrd="0" parTransId="{32B5979F-157F-44B7-830D-B0D74643E639}" sibTransId="{2CF0DD24-CF34-4791-843E-AFE7DB4897AA}"/>
    <dgm:cxn modelId="{421EC364-C0A7-44A9-9BC8-33514DD2DA01}" srcId="{B5745286-4CEF-4E9C-A8FD-ACA1E40F7CD0}" destId="{5493332F-0E4A-4E7F-B338-95B7759BE1A7}" srcOrd="8" destOrd="0" parTransId="{69AEDD5F-286A-403C-9BBA-7475C202F837}" sibTransId="{DC45FD10-ED3B-47B4-AC3E-7A623C3F4EBB}"/>
    <dgm:cxn modelId="{07B64946-77F5-476B-AE1F-926D2865B258}" type="presOf" srcId="{B5745286-4CEF-4E9C-A8FD-ACA1E40F7CD0}" destId="{5F30F94A-922D-42B5-91DB-56A9478D2F4D}" srcOrd="0" destOrd="0" presId="urn:microsoft.com/office/officeart/2005/8/layout/bProcess3"/>
    <dgm:cxn modelId="{563C8E47-34E4-4873-8944-1E1FD81CF639}" type="presOf" srcId="{4B7DF700-0515-4E5F-AC1F-831ABDA77BFB}" destId="{97D94BF1-3080-4D42-A137-F06D58D7A2F3}" srcOrd="0" destOrd="0" presId="urn:microsoft.com/office/officeart/2005/8/layout/bProcess3"/>
    <dgm:cxn modelId="{5B7E204A-7561-47C8-9726-5A44A5E0B719}" type="presOf" srcId="{97C33535-0015-4225-BE2C-A3F1C0EAABCC}" destId="{C3A7535C-E330-47CC-ABE9-D2F26BC61C56}" srcOrd="0" destOrd="0" presId="urn:microsoft.com/office/officeart/2005/8/layout/bProcess3"/>
    <dgm:cxn modelId="{07711E4B-3D06-4EF4-8B30-6D0BB87D52BA}" type="presOf" srcId="{95B32848-E22F-424B-BE33-D8455AA26608}" destId="{B89A5BEC-AF67-4AD8-879B-D11927158F38}" srcOrd="0" destOrd="0" presId="urn:microsoft.com/office/officeart/2005/8/layout/bProcess3"/>
    <dgm:cxn modelId="{1DB6526F-CF66-43A0-90A2-4DE48BC9C799}" srcId="{B5745286-4CEF-4E9C-A8FD-ACA1E40F7CD0}" destId="{A741C571-83BF-458A-98B0-09D27B08EB54}" srcOrd="6" destOrd="0" parTransId="{AF9D7911-D2B6-49D2-85F1-1ACA70A08324}" sibTransId="{DE2434D6-E407-4221-BA3D-9D5B6FB492E8}"/>
    <dgm:cxn modelId="{3CE49B4F-DA46-4CBD-81E1-5EAA755FC1FF}" type="presOf" srcId="{5493332F-0E4A-4E7F-B338-95B7759BE1A7}" destId="{A0166AB4-F0A2-4A58-A32F-4F771AFF0D75}" srcOrd="0" destOrd="0" presId="urn:microsoft.com/office/officeart/2005/8/layout/bProcess3"/>
    <dgm:cxn modelId="{024A3B71-9840-4774-9314-4B0302986D9E}" type="presOf" srcId="{DE2434D6-E407-4221-BA3D-9D5B6FB492E8}" destId="{8A84B556-86AE-49ED-A7F2-9E3D907E3601}" srcOrd="1" destOrd="0" presId="urn:microsoft.com/office/officeart/2005/8/layout/bProcess3"/>
    <dgm:cxn modelId="{70D72473-B2E4-4C13-8B14-CB24B16EF790}" srcId="{B5745286-4CEF-4E9C-A8FD-ACA1E40F7CD0}" destId="{401676C8-823A-413F-B848-8342BB89FFE2}" srcOrd="1" destOrd="0" parTransId="{301E4AD1-3164-4A41-92CB-287BB9FA564C}" sibTransId="{95B32848-E22F-424B-BE33-D8455AA26608}"/>
    <dgm:cxn modelId="{036DDD53-C891-49D9-9816-127D8767D3C0}" type="presOf" srcId="{6B287648-C63C-4F11-8EB4-2A8360DBE38C}" destId="{2832A25E-E736-49B0-B09D-02CB340F343D}" srcOrd="1" destOrd="0" presId="urn:microsoft.com/office/officeart/2005/8/layout/bProcess3"/>
    <dgm:cxn modelId="{061B2255-1EBF-4A5C-8790-57C32D60A5C2}" type="presOf" srcId="{C83C09BC-40A9-48F3-AD89-403529514B0B}" destId="{40662469-23A8-46DB-A063-04A3D6DE2535}" srcOrd="1" destOrd="0" presId="urn:microsoft.com/office/officeart/2005/8/layout/bProcess3"/>
    <dgm:cxn modelId="{95C3DB57-289A-4F96-8312-4798C939DB32}" type="presOf" srcId="{19B1A397-30BA-4505-BB23-EE14CFDBDB72}" destId="{6DC97776-8B36-420A-8C00-B6B63120EF91}" srcOrd="1" destOrd="0" presId="urn:microsoft.com/office/officeart/2005/8/layout/bProcess3"/>
    <dgm:cxn modelId="{EAEE9558-395C-4E54-87B0-494E7EB04933}" srcId="{B5745286-4CEF-4E9C-A8FD-ACA1E40F7CD0}" destId="{DFCDC6B2-11F7-4B36-AF88-D5003ACD7E13}" srcOrd="0" destOrd="0" parTransId="{1056169D-DD3D-47CC-8780-21DFA9A2A5FE}" sibTransId="{C9B98EB8-0496-4457-8619-9D085E9E2092}"/>
    <dgm:cxn modelId="{88944381-9A7B-43D6-9B1C-EAB48B05B174}" type="presOf" srcId="{C83C09BC-40A9-48F3-AD89-403529514B0B}" destId="{D5098630-FABF-4762-9955-D390653BEF18}" srcOrd="0" destOrd="0" presId="urn:microsoft.com/office/officeart/2005/8/layout/bProcess3"/>
    <dgm:cxn modelId="{F584E783-44BF-40DD-8024-1FD8DF1CD8D3}" type="presOf" srcId="{DC45FD10-ED3B-47B4-AC3E-7A623C3F4EBB}" destId="{EFE757F2-97DB-48EF-A1AA-CD335FFCAEB0}" srcOrd="1" destOrd="0" presId="urn:microsoft.com/office/officeart/2005/8/layout/bProcess3"/>
    <dgm:cxn modelId="{B1684487-A1D0-4CF3-95C5-E33D28338ED9}" type="presOf" srcId="{C9B98EB8-0496-4457-8619-9D085E9E2092}" destId="{E30D2D13-F59B-4934-ABC7-57B90D1CEF4C}" srcOrd="1" destOrd="0" presId="urn:microsoft.com/office/officeart/2005/8/layout/bProcess3"/>
    <dgm:cxn modelId="{DA0D2D89-1C42-4E5E-AA3F-76C614C6A05E}" type="presOf" srcId="{DFCDC6B2-11F7-4B36-AF88-D5003ACD7E13}" destId="{B0524C48-E2BF-4214-9707-452F201AF0B9}" srcOrd="0" destOrd="0" presId="urn:microsoft.com/office/officeart/2005/8/layout/bProcess3"/>
    <dgm:cxn modelId="{97DDC58A-775A-43C3-9765-131CFC6DB759}" type="presOf" srcId="{280E804B-CF9D-4FFE-97BD-B8EEDF37D782}" destId="{4EA99111-794E-47ED-89D1-BF392B8978FC}" srcOrd="0" destOrd="0" presId="urn:microsoft.com/office/officeart/2005/8/layout/bProcess3"/>
    <dgm:cxn modelId="{39B6FF94-08A9-4B86-8879-BD8F4328D108}" type="presOf" srcId="{A676E570-51B5-44BA-8F72-89103E42333A}" destId="{B6647672-9569-4F91-8857-EFBE636050F6}" srcOrd="0" destOrd="0" presId="urn:microsoft.com/office/officeart/2005/8/layout/bProcess3"/>
    <dgm:cxn modelId="{8DE02196-C5AF-46C3-9B7B-F24CA225F170}" type="presOf" srcId="{5FF70957-77DB-4108-99DD-6A48CEA6175A}" destId="{005EF246-C71D-438E-AC0C-AB78137544BD}" srcOrd="0" destOrd="0" presId="urn:microsoft.com/office/officeart/2005/8/layout/bProcess3"/>
    <dgm:cxn modelId="{581A4B96-A035-4FA6-93FF-96FD08194CC8}" srcId="{B5745286-4CEF-4E9C-A8FD-ACA1E40F7CD0}" destId="{97C33535-0015-4225-BE2C-A3F1C0EAABCC}" srcOrd="10" destOrd="0" parTransId="{8E236462-43BA-4A81-A842-8FB42F5090AE}" sibTransId="{11E9C72A-92BE-4642-9349-10BD4D6DFEED}"/>
    <dgm:cxn modelId="{9F92BD9E-F83B-43D9-8AB2-3D52292D5ABB}" srcId="{B5745286-4CEF-4E9C-A8FD-ACA1E40F7CD0}" destId="{9DFC8C45-B7C6-4D39-AEE4-F153E6307F2E}" srcOrd="7" destOrd="0" parTransId="{BD1C4AE2-1E42-4DB7-AC9F-FCCE23415E06}" sibTransId="{DBBFA515-E6F0-400A-84A7-447BB64AC83B}"/>
    <dgm:cxn modelId="{A3CF9CA3-52BD-4304-B418-64E443A33FCB}" srcId="{B5745286-4CEF-4E9C-A8FD-ACA1E40F7CD0}" destId="{B77B32F6-B676-4D77-940C-1C0A7DC66E7B}" srcOrd="4" destOrd="0" parTransId="{D1AC3D11-72AB-4EE5-9ADF-384E6C1A59EB}" sibTransId="{A676E570-51B5-44BA-8F72-89103E42333A}"/>
    <dgm:cxn modelId="{01C1B3A9-9058-42C8-BE12-DB4542923A3B}" srcId="{B5745286-4CEF-4E9C-A8FD-ACA1E40F7CD0}" destId="{280E804B-CF9D-4FFE-97BD-B8EEDF37D782}" srcOrd="3" destOrd="0" parTransId="{0A5F4219-8515-41D2-A39E-B84A5227B944}" sibTransId="{6B287648-C63C-4F11-8EB4-2A8360DBE38C}"/>
    <dgm:cxn modelId="{D47E04B5-0DE1-44F3-8D03-50D5B0AEA142}" type="presOf" srcId="{D1F50315-447C-4418-AE02-A3E46899DD4C}" destId="{9683936A-108A-43ED-85F0-9E1817609803}" srcOrd="0" destOrd="0" presId="urn:microsoft.com/office/officeart/2005/8/layout/bProcess3"/>
    <dgm:cxn modelId="{257CA8B9-75EC-4F4D-8355-2C3BFA4451CA}" type="presOf" srcId="{6B287648-C63C-4F11-8EB4-2A8360DBE38C}" destId="{534A64EE-8B88-4B38-89A4-B4AF8589971D}" srcOrd="0" destOrd="0" presId="urn:microsoft.com/office/officeart/2005/8/layout/bProcess3"/>
    <dgm:cxn modelId="{BBA429BB-6AFD-49F5-BA39-31E293425F61}" type="presOf" srcId="{DBBFA515-E6F0-400A-84A7-447BB64AC83B}" destId="{005982F3-9670-4659-85B0-A75BD61A1B18}" srcOrd="0" destOrd="0" presId="urn:microsoft.com/office/officeart/2005/8/layout/bProcess3"/>
    <dgm:cxn modelId="{55C2E8C3-DC82-4592-9B3F-A420AA8DE49D}" type="presOf" srcId="{26801EA7-E4D0-4C65-894C-E78E22A7158B}" destId="{D77FFA2F-F143-4ACE-87A9-2F5D97AB12B5}" srcOrd="0" destOrd="0" presId="urn:microsoft.com/office/officeart/2005/8/layout/bProcess3"/>
    <dgm:cxn modelId="{A652C2D4-CD3C-4A6E-A667-A9AB7D54780F}" srcId="{B5745286-4CEF-4E9C-A8FD-ACA1E40F7CD0}" destId="{5FF70957-77DB-4108-99DD-6A48CEA6175A}" srcOrd="5" destOrd="0" parTransId="{0F8D97AF-C945-4C08-97C0-9D9E0640D691}" sibTransId="{C83C09BC-40A9-48F3-AD89-403529514B0B}"/>
    <dgm:cxn modelId="{BFFB15D6-C979-4254-8595-982ECC1AA2AD}" type="presOf" srcId="{B77B32F6-B676-4D77-940C-1C0A7DC66E7B}" destId="{2A4E228A-B391-47B0-A970-45022669E5AA}" srcOrd="0" destOrd="0" presId="urn:microsoft.com/office/officeart/2005/8/layout/bProcess3"/>
    <dgm:cxn modelId="{E31C88D9-BEA9-4263-B4E2-B12BA7CB6E87}" type="presOf" srcId="{F21ADA33-62A0-40AF-8AEF-58961C4643DA}" destId="{E2BA2A4D-6E79-449C-B603-582687542967}" srcOrd="0" destOrd="0" presId="urn:microsoft.com/office/officeart/2005/8/layout/bProcess3"/>
    <dgm:cxn modelId="{A5644CDC-5131-4EE6-9BD6-CB84EB499031}" type="presOf" srcId="{7884AFF2-0139-41D2-89EB-8A6F44A5A18E}" destId="{EC27942F-EBFE-492B-B2F1-ED505C94AED9}" srcOrd="0" destOrd="0" presId="urn:microsoft.com/office/officeart/2005/8/layout/bProcess3"/>
    <dgm:cxn modelId="{D67334E2-3E1B-4F9C-98CF-EF90AB8606BF}" type="presOf" srcId="{401676C8-823A-413F-B848-8342BB89FFE2}" destId="{B4C45B1A-2291-4F98-AB66-4D2959637468}" srcOrd="0" destOrd="0" presId="urn:microsoft.com/office/officeart/2005/8/layout/bProcess3"/>
    <dgm:cxn modelId="{1C4616E3-65D3-49B0-BCA3-FCE7C953DCD0}" type="presOf" srcId="{19B1A397-30BA-4505-BB23-EE14CFDBDB72}" destId="{4ACA6C83-7C47-4F73-8A64-110A313C5BC1}" srcOrd="0" destOrd="0" presId="urn:microsoft.com/office/officeart/2005/8/layout/bProcess3"/>
    <dgm:cxn modelId="{7F2382EA-964C-4A83-B22B-1DA3F353E72D}" type="presOf" srcId="{A65DDFBE-0C0A-4762-957B-840A8DA69801}" destId="{3A10ED72-D1D6-4DAD-B589-D3BB708E88EB}" srcOrd="0" destOrd="0" presId="urn:microsoft.com/office/officeart/2005/8/layout/bProcess3"/>
    <dgm:cxn modelId="{26D923EE-99FB-4710-9953-E59526270CB8}" type="presOf" srcId="{34AAADDE-6722-444F-B44C-B139E1166109}" destId="{D5C7771D-FB6E-4CF4-8738-6FAE55A92DB0}" srcOrd="0" destOrd="0" presId="urn:microsoft.com/office/officeart/2005/8/layout/bProcess3"/>
    <dgm:cxn modelId="{CB25A9F0-C16E-4433-8145-4354F8F8D0D1}" type="presOf" srcId="{A676E570-51B5-44BA-8F72-89103E42333A}" destId="{DEA04E82-3958-4C26-822E-85C42AD0A929}" srcOrd="1" destOrd="0" presId="urn:microsoft.com/office/officeart/2005/8/layout/bProcess3"/>
    <dgm:cxn modelId="{B2DAECF1-D7A5-4CD9-9BC7-3969D220BD96}" type="presOf" srcId="{C9B98EB8-0496-4457-8619-9D085E9E2092}" destId="{7EFD96F7-7822-4E77-A60D-7D72B11209AE}" srcOrd="0" destOrd="0" presId="urn:microsoft.com/office/officeart/2005/8/layout/bProcess3"/>
    <dgm:cxn modelId="{5A3F75F4-7EE9-4118-9CF6-25837816A284}" type="presOf" srcId="{A741C571-83BF-458A-98B0-09D27B08EB54}" destId="{566A4D70-48A4-46E9-9B0F-D4F61AC482FB}" srcOrd="0" destOrd="0" presId="urn:microsoft.com/office/officeart/2005/8/layout/bProcess3"/>
    <dgm:cxn modelId="{1FE117FC-3A20-4A9F-A17F-54AD18AAD580}" type="presOf" srcId="{11E9C72A-92BE-4642-9349-10BD4D6DFEED}" destId="{571282AF-A3AD-400B-A7C6-46A8499406C5}" srcOrd="1" destOrd="0" presId="urn:microsoft.com/office/officeart/2005/8/layout/bProcess3"/>
    <dgm:cxn modelId="{92872115-3055-49EC-BD93-E88E916086A6}" type="presParOf" srcId="{5F30F94A-922D-42B5-91DB-56A9478D2F4D}" destId="{B0524C48-E2BF-4214-9707-452F201AF0B9}" srcOrd="0" destOrd="0" presId="urn:microsoft.com/office/officeart/2005/8/layout/bProcess3"/>
    <dgm:cxn modelId="{917010E3-4894-4A51-8CD1-8C13EA30DD23}" type="presParOf" srcId="{5F30F94A-922D-42B5-91DB-56A9478D2F4D}" destId="{7EFD96F7-7822-4E77-A60D-7D72B11209AE}" srcOrd="1" destOrd="0" presId="urn:microsoft.com/office/officeart/2005/8/layout/bProcess3"/>
    <dgm:cxn modelId="{49B6F276-7C77-4269-AE3A-CA93360F9E74}" type="presParOf" srcId="{7EFD96F7-7822-4E77-A60D-7D72B11209AE}" destId="{E30D2D13-F59B-4934-ABC7-57B90D1CEF4C}" srcOrd="0" destOrd="0" presId="urn:microsoft.com/office/officeart/2005/8/layout/bProcess3"/>
    <dgm:cxn modelId="{1EFE2236-941F-44D2-B513-71C637AAB50E}" type="presParOf" srcId="{5F30F94A-922D-42B5-91DB-56A9478D2F4D}" destId="{B4C45B1A-2291-4F98-AB66-4D2959637468}" srcOrd="2" destOrd="0" presId="urn:microsoft.com/office/officeart/2005/8/layout/bProcess3"/>
    <dgm:cxn modelId="{E3F72F8C-667C-41FF-95D7-BA1F70B23CEA}" type="presParOf" srcId="{5F30F94A-922D-42B5-91DB-56A9478D2F4D}" destId="{B89A5BEC-AF67-4AD8-879B-D11927158F38}" srcOrd="3" destOrd="0" presId="urn:microsoft.com/office/officeart/2005/8/layout/bProcess3"/>
    <dgm:cxn modelId="{D693D7AF-3F70-481D-BC0B-F71AF17275EB}" type="presParOf" srcId="{B89A5BEC-AF67-4AD8-879B-D11927158F38}" destId="{2666C956-2663-46EA-8CD4-C26149D0B87D}" srcOrd="0" destOrd="0" presId="urn:microsoft.com/office/officeart/2005/8/layout/bProcess3"/>
    <dgm:cxn modelId="{ADCB8B21-3838-4A28-BDFB-71CF54C69B81}" type="presParOf" srcId="{5F30F94A-922D-42B5-91DB-56A9478D2F4D}" destId="{97D94BF1-3080-4D42-A137-F06D58D7A2F3}" srcOrd="4" destOrd="0" presId="urn:microsoft.com/office/officeart/2005/8/layout/bProcess3"/>
    <dgm:cxn modelId="{5553A702-218E-433D-8CFB-45CBD9046FA1}" type="presParOf" srcId="{5F30F94A-922D-42B5-91DB-56A9478D2F4D}" destId="{E2BA2A4D-6E79-449C-B603-582687542967}" srcOrd="5" destOrd="0" presId="urn:microsoft.com/office/officeart/2005/8/layout/bProcess3"/>
    <dgm:cxn modelId="{332FDEF9-5724-4FB5-B339-3F63CF414AEF}" type="presParOf" srcId="{E2BA2A4D-6E79-449C-B603-582687542967}" destId="{BDC49FEF-DF20-44EF-89CF-EDD7EABB2C82}" srcOrd="0" destOrd="0" presId="urn:microsoft.com/office/officeart/2005/8/layout/bProcess3"/>
    <dgm:cxn modelId="{01FD8797-4557-4D7E-9600-214EDCFA87F1}" type="presParOf" srcId="{5F30F94A-922D-42B5-91DB-56A9478D2F4D}" destId="{4EA99111-794E-47ED-89D1-BF392B8978FC}" srcOrd="6" destOrd="0" presId="urn:microsoft.com/office/officeart/2005/8/layout/bProcess3"/>
    <dgm:cxn modelId="{6136626E-2AD2-4798-9DBA-A59506542914}" type="presParOf" srcId="{5F30F94A-922D-42B5-91DB-56A9478D2F4D}" destId="{534A64EE-8B88-4B38-89A4-B4AF8589971D}" srcOrd="7" destOrd="0" presId="urn:microsoft.com/office/officeart/2005/8/layout/bProcess3"/>
    <dgm:cxn modelId="{CE2663E5-888F-42BA-81FE-E2C24CFCC058}" type="presParOf" srcId="{534A64EE-8B88-4B38-89A4-B4AF8589971D}" destId="{2832A25E-E736-49B0-B09D-02CB340F343D}" srcOrd="0" destOrd="0" presId="urn:microsoft.com/office/officeart/2005/8/layout/bProcess3"/>
    <dgm:cxn modelId="{37E14B26-CF41-4860-A87F-4EAA75F29F34}" type="presParOf" srcId="{5F30F94A-922D-42B5-91DB-56A9478D2F4D}" destId="{2A4E228A-B391-47B0-A970-45022669E5AA}" srcOrd="8" destOrd="0" presId="urn:microsoft.com/office/officeart/2005/8/layout/bProcess3"/>
    <dgm:cxn modelId="{6AD9D967-C66A-4327-9A94-F9A9CE8384C2}" type="presParOf" srcId="{5F30F94A-922D-42B5-91DB-56A9478D2F4D}" destId="{B6647672-9569-4F91-8857-EFBE636050F6}" srcOrd="9" destOrd="0" presId="urn:microsoft.com/office/officeart/2005/8/layout/bProcess3"/>
    <dgm:cxn modelId="{85890744-6965-4E19-972B-1346261E6938}" type="presParOf" srcId="{B6647672-9569-4F91-8857-EFBE636050F6}" destId="{DEA04E82-3958-4C26-822E-85C42AD0A929}" srcOrd="0" destOrd="0" presId="urn:microsoft.com/office/officeart/2005/8/layout/bProcess3"/>
    <dgm:cxn modelId="{3E575A32-46B8-4F3F-90D5-F845CE785AA1}" type="presParOf" srcId="{5F30F94A-922D-42B5-91DB-56A9478D2F4D}" destId="{005EF246-C71D-438E-AC0C-AB78137544BD}" srcOrd="10" destOrd="0" presId="urn:microsoft.com/office/officeart/2005/8/layout/bProcess3"/>
    <dgm:cxn modelId="{75782C0C-896E-4102-8442-DADE2696857C}" type="presParOf" srcId="{5F30F94A-922D-42B5-91DB-56A9478D2F4D}" destId="{D5098630-FABF-4762-9955-D390653BEF18}" srcOrd="11" destOrd="0" presId="urn:microsoft.com/office/officeart/2005/8/layout/bProcess3"/>
    <dgm:cxn modelId="{E28D7C3E-F5B5-444E-B85C-00F21718B134}" type="presParOf" srcId="{D5098630-FABF-4762-9955-D390653BEF18}" destId="{40662469-23A8-46DB-A063-04A3D6DE2535}" srcOrd="0" destOrd="0" presId="urn:microsoft.com/office/officeart/2005/8/layout/bProcess3"/>
    <dgm:cxn modelId="{6508E352-2266-4327-BB8A-D9367B4E0FDC}" type="presParOf" srcId="{5F30F94A-922D-42B5-91DB-56A9478D2F4D}" destId="{566A4D70-48A4-46E9-9B0F-D4F61AC482FB}" srcOrd="12" destOrd="0" presId="urn:microsoft.com/office/officeart/2005/8/layout/bProcess3"/>
    <dgm:cxn modelId="{30380653-2FCB-4F91-8D94-E7813A501A56}" type="presParOf" srcId="{5F30F94A-922D-42B5-91DB-56A9478D2F4D}" destId="{3E4E0D64-31F6-4C93-9CC5-30F07E3D15BC}" srcOrd="13" destOrd="0" presId="urn:microsoft.com/office/officeart/2005/8/layout/bProcess3"/>
    <dgm:cxn modelId="{41FBCB5E-47E4-45BB-8F77-B2CCA3D77F14}" type="presParOf" srcId="{3E4E0D64-31F6-4C93-9CC5-30F07E3D15BC}" destId="{8A84B556-86AE-49ED-A7F2-9E3D907E3601}" srcOrd="0" destOrd="0" presId="urn:microsoft.com/office/officeart/2005/8/layout/bProcess3"/>
    <dgm:cxn modelId="{9560D71B-5F0D-4B66-A87F-FC756D1951B3}" type="presParOf" srcId="{5F30F94A-922D-42B5-91DB-56A9478D2F4D}" destId="{9F95C6BB-FF8B-4091-9EBB-E7B403894B11}" srcOrd="14" destOrd="0" presId="urn:microsoft.com/office/officeart/2005/8/layout/bProcess3"/>
    <dgm:cxn modelId="{37CE002E-EBE0-45C8-AA21-9A7FB40BA6AB}" type="presParOf" srcId="{5F30F94A-922D-42B5-91DB-56A9478D2F4D}" destId="{005982F3-9670-4659-85B0-A75BD61A1B18}" srcOrd="15" destOrd="0" presId="urn:microsoft.com/office/officeart/2005/8/layout/bProcess3"/>
    <dgm:cxn modelId="{1EC4F848-E5CE-4451-88B3-9829428EA6D1}" type="presParOf" srcId="{005982F3-9670-4659-85B0-A75BD61A1B18}" destId="{D963824C-0377-46E5-939E-31A50B2B98F8}" srcOrd="0" destOrd="0" presId="urn:microsoft.com/office/officeart/2005/8/layout/bProcess3"/>
    <dgm:cxn modelId="{7F3A8677-5C6B-4BE6-8F35-C502C1B74383}" type="presParOf" srcId="{5F30F94A-922D-42B5-91DB-56A9478D2F4D}" destId="{A0166AB4-F0A2-4A58-A32F-4F771AFF0D75}" srcOrd="16" destOrd="0" presId="urn:microsoft.com/office/officeart/2005/8/layout/bProcess3"/>
    <dgm:cxn modelId="{39AF212E-1FE0-4FAF-858F-5609BAA34735}" type="presParOf" srcId="{5F30F94A-922D-42B5-91DB-56A9478D2F4D}" destId="{F7B9D2DA-442D-4BD9-A832-AF4D507EDADA}" srcOrd="17" destOrd="0" presId="urn:microsoft.com/office/officeart/2005/8/layout/bProcess3"/>
    <dgm:cxn modelId="{A22D6712-2D86-4F4B-B21F-62124C8B1558}" type="presParOf" srcId="{F7B9D2DA-442D-4BD9-A832-AF4D507EDADA}" destId="{EFE757F2-97DB-48EF-A1AA-CD335FFCAEB0}" srcOrd="0" destOrd="0" presId="urn:microsoft.com/office/officeart/2005/8/layout/bProcess3"/>
    <dgm:cxn modelId="{935FA752-A0B0-480C-A626-A2619BF9E138}" type="presParOf" srcId="{5F30F94A-922D-42B5-91DB-56A9478D2F4D}" destId="{D5C7771D-FB6E-4CF4-8738-6FAE55A92DB0}" srcOrd="18" destOrd="0" presId="urn:microsoft.com/office/officeart/2005/8/layout/bProcess3"/>
    <dgm:cxn modelId="{CE703825-9893-4C9F-B952-21AD301DDAD5}" type="presParOf" srcId="{5F30F94A-922D-42B5-91DB-56A9478D2F4D}" destId="{9683936A-108A-43ED-85F0-9E1817609803}" srcOrd="19" destOrd="0" presId="urn:microsoft.com/office/officeart/2005/8/layout/bProcess3"/>
    <dgm:cxn modelId="{2D5D9D84-60B6-4455-A91E-8833A97A25F7}" type="presParOf" srcId="{9683936A-108A-43ED-85F0-9E1817609803}" destId="{B54FC633-291D-417E-BF78-0BD34848E3B0}" srcOrd="0" destOrd="0" presId="urn:microsoft.com/office/officeart/2005/8/layout/bProcess3"/>
    <dgm:cxn modelId="{3BE81B26-044E-4C4F-A782-CDB27925D5BA}" type="presParOf" srcId="{5F30F94A-922D-42B5-91DB-56A9478D2F4D}" destId="{C3A7535C-E330-47CC-ABE9-D2F26BC61C56}" srcOrd="20" destOrd="0" presId="urn:microsoft.com/office/officeart/2005/8/layout/bProcess3"/>
    <dgm:cxn modelId="{03940659-5893-48FB-87B6-3C86DCC2C514}" type="presParOf" srcId="{5F30F94A-922D-42B5-91DB-56A9478D2F4D}" destId="{6A3BD14E-EABB-4946-B2DF-5786BA23BC7C}" srcOrd="21" destOrd="0" presId="urn:microsoft.com/office/officeart/2005/8/layout/bProcess3"/>
    <dgm:cxn modelId="{7F0A4ABD-4474-418E-8537-D0F307AC5605}" type="presParOf" srcId="{6A3BD14E-EABB-4946-B2DF-5786BA23BC7C}" destId="{571282AF-A3AD-400B-A7C6-46A8499406C5}" srcOrd="0" destOrd="0" presId="urn:microsoft.com/office/officeart/2005/8/layout/bProcess3"/>
    <dgm:cxn modelId="{E534E32C-7A8C-473B-818F-C215B7E0454A}" type="presParOf" srcId="{5F30F94A-922D-42B5-91DB-56A9478D2F4D}" destId="{1CD1B90E-4332-4512-BB81-E27E153BCC52}" srcOrd="22" destOrd="0" presId="urn:microsoft.com/office/officeart/2005/8/layout/bProcess3"/>
    <dgm:cxn modelId="{B24C78FE-331C-4CF6-93CC-F0BA171430A3}" type="presParOf" srcId="{5F30F94A-922D-42B5-91DB-56A9478D2F4D}" destId="{EC27942F-EBFE-492B-B2F1-ED505C94AED9}" srcOrd="23" destOrd="0" presId="urn:microsoft.com/office/officeart/2005/8/layout/bProcess3"/>
    <dgm:cxn modelId="{71FA5EB6-CA43-4A47-B068-1FEEC0CF72AC}" type="presParOf" srcId="{EC27942F-EBFE-492B-B2F1-ED505C94AED9}" destId="{A3857B62-CB26-4502-A6A2-9529E55B6236}" srcOrd="0" destOrd="0" presId="urn:microsoft.com/office/officeart/2005/8/layout/bProcess3"/>
    <dgm:cxn modelId="{AA37AEC5-4C91-4982-B5D8-2E6A985E48B1}" type="presParOf" srcId="{5F30F94A-922D-42B5-91DB-56A9478D2F4D}" destId="{D77FFA2F-F143-4ACE-87A9-2F5D97AB12B5}" srcOrd="24" destOrd="0" presId="urn:microsoft.com/office/officeart/2005/8/layout/bProcess3"/>
    <dgm:cxn modelId="{94B080EE-A71A-4BF8-9DDF-757891A39638}" type="presParOf" srcId="{5F30F94A-922D-42B5-91DB-56A9478D2F4D}" destId="{4ACA6C83-7C47-4F73-8A64-110A313C5BC1}" srcOrd="25" destOrd="0" presId="urn:microsoft.com/office/officeart/2005/8/layout/bProcess3"/>
    <dgm:cxn modelId="{9E77EF84-BE59-447F-8A35-BC2DDC786461}" type="presParOf" srcId="{4ACA6C83-7C47-4F73-8A64-110A313C5BC1}" destId="{6DC97776-8B36-420A-8C00-B6B63120EF91}" srcOrd="0" destOrd="0" presId="urn:microsoft.com/office/officeart/2005/8/layout/bProcess3"/>
    <dgm:cxn modelId="{49EFB802-FCDC-4B45-84F3-DD0D9D2C9B30}" type="presParOf" srcId="{5F30F94A-922D-42B5-91DB-56A9478D2F4D}" destId="{3A10ED72-D1D6-4DAD-B589-D3BB708E88EB}" srcOrd="26" destOrd="0" presId="urn:microsoft.com/office/officeart/2005/8/layout/b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9F10BBE-B176-49EE-9403-4B01D0402E1F}" type="doc">
      <dgm:prSet loTypeId="urn:microsoft.com/office/officeart/2005/8/layout/vList2" loCatId="list" qsTypeId="urn:microsoft.com/office/officeart/2005/8/quickstyle/3d2" qsCatId="3D" csTypeId="urn:microsoft.com/office/officeart/2005/8/colors/colorful4" csCatId="colorful" phldr="1"/>
      <dgm:spPr/>
      <dgm:t>
        <a:bodyPr/>
        <a:lstStyle/>
        <a:p>
          <a:endParaRPr lang="en-US"/>
        </a:p>
      </dgm:t>
    </dgm:pt>
    <dgm:pt modelId="{CDE3CC3A-63C7-4150-830F-ED64466F5959}">
      <dgm:prSet phldrT="[Text]" phldr="0"/>
      <dgm:spPr/>
      <dgm:t>
        <a:bodyPr/>
        <a:lstStyle/>
        <a:p>
          <a:r>
            <a:rPr lang="en-US" dirty="0">
              <a:latin typeface="Calibri Light" panose="020F0302020204030204"/>
            </a:rPr>
            <a:t>XGBoost</a:t>
          </a:r>
          <a:endParaRPr lang="en-US" dirty="0"/>
        </a:p>
      </dgm:t>
    </dgm:pt>
    <dgm:pt modelId="{5891CA2D-6C5D-48CC-8EAE-B74284F857D6}" type="parTrans" cxnId="{206DE39B-8C06-4D5F-8005-6DB58665BF58}">
      <dgm:prSet/>
      <dgm:spPr/>
      <dgm:t>
        <a:bodyPr/>
        <a:lstStyle/>
        <a:p>
          <a:endParaRPr lang="en-US"/>
        </a:p>
      </dgm:t>
    </dgm:pt>
    <dgm:pt modelId="{F7935C6E-19E5-4785-B91F-37EEEC387847}" type="sibTrans" cxnId="{206DE39B-8C06-4D5F-8005-6DB58665BF58}">
      <dgm:prSet/>
      <dgm:spPr/>
      <dgm:t>
        <a:bodyPr/>
        <a:lstStyle/>
        <a:p>
          <a:endParaRPr lang="en-US"/>
        </a:p>
      </dgm:t>
    </dgm:pt>
    <dgm:pt modelId="{04B6926B-B474-4D72-83B5-CC9FB02C831D}" type="pres">
      <dgm:prSet presAssocID="{D9F10BBE-B176-49EE-9403-4B01D0402E1F}" presName="linear" presStyleCnt="0">
        <dgm:presLayoutVars>
          <dgm:animLvl val="lvl"/>
          <dgm:resizeHandles val="exact"/>
        </dgm:presLayoutVars>
      </dgm:prSet>
      <dgm:spPr/>
    </dgm:pt>
    <dgm:pt modelId="{3BE14805-93C0-41EB-A6A2-BD3688F389CE}" type="pres">
      <dgm:prSet presAssocID="{CDE3CC3A-63C7-4150-830F-ED64466F5959}" presName="parentText" presStyleLbl="node1" presStyleIdx="0" presStyleCnt="1">
        <dgm:presLayoutVars>
          <dgm:chMax val="0"/>
          <dgm:bulletEnabled val="1"/>
        </dgm:presLayoutVars>
      </dgm:prSet>
      <dgm:spPr/>
    </dgm:pt>
  </dgm:ptLst>
  <dgm:cxnLst>
    <dgm:cxn modelId="{5B888122-C20A-4FCF-8BEC-9110A9926E91}" type="presOf" srcId="{D9F10BBE-B176-49EE-9403-4B01D0402E1F}" destId="{04B6926B-B474-4D72-83B5-CC9FB02C831D}" srcOrd="0" destOrd="0" presId="urn:microsoft.com/office/officeart/2005/8/layout/vList2"/>
    <dgm:cxn modelId="{0E069F86-D009-4419-8C17-A2EFD97E5342}" type="presOf" srcId="{CDE3CC3A-63C7-4150-830F-ED64466F5959}" destId="{3BE14805-93C0-41EB-A6A2-BD3688F389CE}" srcOrd="0" destOrd="0" presId="urn:microsoft.com/office/officeart/2005/8/layout/vList2"/>
    <dgm:cxn modelId="{206DE39B-8C06-4D5F-8005-6DB58665BF58}" srcId="{D9F10BBE-B176-49EE-9403-4B01D0402E1F}" destId="{CDE3CC3A-63C7-4150-830F-ED64466F5959}" srcOrd="0" destOrd="0" parTransId="{5891CA2D-6C5D-48CC-8EAE-B74284F857D6}" sibTransId="{F7935C6E-19E5-4785-B91F-37EEEC387847}"/>
    <dgm:cxn modelId="{66C83A1D-A5B1-4518-AFC1-C8B5BE64837F}" type="presParOf" srcId="{04B6926B-B474-4D72-83B5-CC9FB02C831D}" destId="{3BE14805-93C0-41EB-A6A2-BD3688F389CE}"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CB65FE6-B63F-46C0-B43F-E735B7CAC144}" type="doc">
      <dgm:prSet loTypeId="urn:microsoft.com/office/officeart/2005/8/layout/vList2" loCatId="list" qsTypeId="urn:microsoft.com/office/officeart/2005/8/quickstyle/3d2" qsCatId="3D" csTypeId="urn:microsoft.com/office/officeart/2005/8/colors/colorful2" csCatId="colorful" phldr="1"/>
      <dgm:spPr/>
      <dgm:t>
        <a:bodyPr/>
        <a:lstStyle/>
        <a:p>
          <a:endParaRPr lang="en-US"/>
        </a:p>
      </dgm:t>
    </dgm:pt>
    <dgm:pt modelId="{B892A2FA-6B87-4792-99B5-DB5E293C1AD0}">
      <dgm:prSet phldrT="[Text]" phldr="0"/>
      <dgm:spPr/>
      <dgm:t>
        <a:bodyPr/>
        <a:lstStyle/>
        <a:p>
          <a:pPr rtl="0"/>
          <a:r>
            <a:rPr lang="en-US" dirty="0">
              <a:latin typeface="Calibri Light" panose="020F0302020204030204"/>
            </a:rPr>
            <a:t>Logistic Regression</a:t>
          </a:r>
          <a:endParaRPr lang="en-US" dirty="0"/>
        </a:p>
      </dgm:t>
    </dgm:pt>
    <dgm:pt modelId="{91876ACB-A551-42D6-9005-A9858FA85C0F}" type="parTrans" cxnId="{48CFEF35-2F01-4A59-B460-9B558301BCCD}">
      <dgm:prSet/>
      <dgm:spPr/>
      <dgm:t>
        <a:bodyPr/>
        <a:lstStyle/>
        <a:p>
          <a:endParaRPr lang="en-US"/>
        </a:p>
      </dgm:t>
    </dgm:pt>
    <dgm:pt modelId="{25DE2151-DE32-453D-AA77-FA1724BF536B}" type="sibTrans" cxnId="{48CFEF35-2F01-4A59-B460-9B558301BCCD}">
      <dgm:prSet/>
      <dgm:spPr/>
      <dgm:t>
        <a:bodyPr/>
        <a:lstStyle/>
        <a:p>
          <a:endParaRPr lang="en-US"/>
        </a:p>
      </dgm:t>
    </dgm:pt>
    <dgm:pt modelId="{65A01987-AD9C-48B9-BCBC-0500EAEE32C8}" type="pres">
      <dgm:prSet presAssocID="{3CB65FE6-B63F-46C0-B43F-E735B7CAC144}" presName="linear" presStyleCnt="0">
        <dgm:presLayoutVars>
          <dgm:animLvl val="lvl"/>
          <dgm:resizeHandles val="exact"/>
        </dgm:presLayoutVars>
      </dgm:prSet>
      <dgm:spPr/>
    </dgm:pt>
    <dgm:pt modelId="{0B035C98-644F-47B8-8290-C72E33142EA3}" type="pres">
      <dgm:prSet presAssocID="{B892A2FA-6B87-4792-99B5-DB5E293C1AD0}" presName="parentText" presStyleLbl="node1" presStyleIdx="0" presStyleCnt="1">
        <dgm:presLayoutVars>
          <dgm:chMax val="0"/>
          <dgm:bulletEnabled val="1"/>
        </dgm:presLayoutVars>
      </dgm:prSet>
      <dgm:spPr/>
    </dgm:pt>
  </dgm:ptLst>
  <dgm:cxnLst>
    <dgm:cxn modelId="{48CFEF35-2F01-4A59-B460-9B558301BCCD}" srcId="{3CB65FE6-B63F-46C0-B43F-E735B7CAC144}" destId="{B892A2FA-6B87-4792-99B5-DB5E293C1AD0}" srcOrd="0" destOrd="0" parTransId="{91876ACB-A551-42D6-9005-A9858FA85C0F}" sibTransId="{25DE2151-DE32-453D-AA77-FA1724BF536B}"/>
    <dgm:cxn modelId="{4328C645-BBC4-4064-9D1D-328A81A4723B}" type="presOf" srcId="{3CB65FE6-B63F-46C0-B43F-E735B7CAC144}" destId="{65A01987-AD9C-48B9-BCBC-0500EAEE32C8}" srcOrd="0" destOrd="0" presId="urn:microsoft.com/office/officeart/2005/8/layout/vList2"/>
    <dgm:cxn modelId="{F702EAFB-9056-48E0-BBEA-E2E4A0A40E8B}" type="presOf" srcId="{B892A2FA-6B87-4792-99B5-DB5E293C1AD0}" destId="{0B035C98-644F-47B8-8290-C72E33142EA3}" srcOrd="0" destOrd="0" presId="urn:microsoft.com/office/officeart/2005/8/layout/vList2"/>
    <dgm:cxn modelId="{E4389BE9-2172-496E-98FC-F6877D9CA16A}" type="presParOf" srcId="{65A01987-AD9C-48B9-BCBC-0500EAEE32C8}" destId="{0B035C98-644F-47B8-8290-C72E33142EA3}" srcOrd="0"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FD96F7-7822-4E77-A60D-7D72B11209AE}">
      <dsp:nvSpPr>
        <dsp:cNvPr id="0" name=""/>
        <dsp:cNvSpPr/>
      </dsp:nvSpPr>
      <dsp:spPr>
        <a:xfrm>
          <a:off x="1945161" y="1271144"/>
          <a:ext cx="415496" cy="91440"/>
        </a:xfrm>
        <a:custGeom>
          <a:avLst/>
          <a:gdLst/>
          <a:ahLst/>
          <a:cxnLst/>
          <a:rect l="0" t="0" r="0" b="0"/>
          <a:pathLst>
            <a:path>
              <a:moveTo>
                <a:pt x="0" y="45720"/>
              </a:moveTo>
              <a:lnTo>
                <a:pt x="415496"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141757" y="1314633"/>
        <a:ext cx="22304" cy="4460"/>
      </dsp:txXfrm>
    </dsp:sp>
    <dsp:sp modelId="{B0524C48-E2BF-4214-9707-452F201AF0B9}">
      <dsp:nvSpPr>
        <dsp:cNvPr id="0" name=""/>
        <dsp:cNvSpPr/>
      </dsp:nvSpPr>
      <dsp:spPr>
        <a:xfrm>
          <a:off x="7410" y="734998"/>
          <a:ext cx="1939550" cy="116373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en-US" sz="1700" b="1" kern="1200" dirty="0">
              <a:latin typeface="Times New Roman"/>
              <a:cs typeface="Times New Roman"/>
            </a:rPr>
            <a:t>Read the data</a:t>
          </a:r>
        </a:p>
      </dsp:txBody>
      <dsp:txXfrm>
        <a:off x="7410" y="734998"/>
        <a:ext cx="1939550" cy="1163730"/>
      </dsp:txXfrm>
    </dsp:sp>
    <dsp:sp modelId="{B89A5BEC-AF67-4AD8-879B-D11927158F38}">
      <dsp:nvSpPr>
        <dsp:cNvPr id="0" name=""/>
        <dsp:cNvSpPr/>
      </dsp:nvSpPr>
      <dsp:spPr>
        <a:xfrm>
          <a:off x="4330808" y="1271144"/>
          <a:ext cx="415496" cy="91440"/>
        </a:xfrm>
        <a:custGeom>
          <a:avLst/>
          <a:gdLst/>
          <a:ahLst/>
          <a:cxnLst/>
          <a:rect l="0" t="0" r="0" b="0"/>
          <a:pathLst>
            <a:path>
              <a:moveTo>
                <a:pt x="0" y="45720"/>
              </a:moveTo>
              <a:lnTo>
                <a:pt x="415496" y="45720"/>
              </a:lnTo>
            </a:path>
          </a:pathLst>
        </a:custGeom>
        <a:noFill/>
        <a:ln w="635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527404" y="1314633"/>
        <a:ext cx="22304" cy="4460"/>
      </dsp:txXfrm>
    </dsp:sp>
    <dsp:sp modelId="{B4C45B1A-2291-4F98-AB66-4D2959637468}">
      <dsp:nvSpPr>
        <dsp:cNvPr id="0" name=""/>
        <dsp:cNvSpPr/>
      </dsp:nvSpPr>
      <dsp:spPr>
        <a:xfrm>
          <a:off x="2393057" y="734998"/>
          <a:ext cx="1939550" cy="1163730"/>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en-US" sz="1700" b="1" kern="1200" dirty="0">
              <a:latin typeface="Times New Roman"/>
              <a:cs typeface="Times New Roman"/>
            </a:rPr>
            <a:t>Cleaning the data</a:t>
          </a:r>
        </a:p>
      </dsp:txBody>
      <dsp:txXfrm>
        <a:off x="2393057" y="734998"/>
        <a:ext cx="1939550" cy="1163730"/>
      </dsp:txXfrm>
    </dsp:sp>
    <dsp:sp modelId="{E2BA2A4D-6E79-449C-B603-582687542967}">
      <dsp:nvSpPr>
        <dsp:cNvPr id="0" name=""/>
        <dsp:cNvSpPr/>
      </dsp:nvSpPr>
      <dsp:spPr>
        <a:xfrm>
          <a:off x="6716456" y="1271144"/>
          <a:ext cx="415496" cy="91440"/>
        </a:xfrm>
        <a:custGeom>
          <a:avLst/>
          <a:gdLst/>
          <a:ahLst/>
          <a:cxnLst/>
          <a:rect l="0" t="0" r="0" b="0"/>
          <a:pathLst>
            <a:path>
              <a:moveTo>
                <a:pt x="0" y="45720"/>
              </a:moveTo>
              <a:lnTo>
                <a:pt x="415496" y="45720"/>
              </a:lnTo>
            </a:path>
          </a:pathLst>
        </a:custGeom>
        <a:noFill/>
        <a:ln w="635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913052" y="1314633"/>
        <a:ext cx="22304" cy="4460"/>
      </dsp:txXfrm>
    </dsp:sp>
    <dsp:sp modelId="{97D94BF1-3080-4D42-A137-F06D58D7A2F3}">
      <dsp:nvSpPr>
        <dsp:cNvPr id="0" name=""/>
        <dsp:cNvSpPr/>
      </dsp:nvSpPr>
      <dsp:spPr>
        <a:xfrm>
          <a:off x="4778705" y="734998"/>
          <a:ext cx="1939550" cy="1163730"/>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en-US" sz="1700" b="1" kern="1200" dirty="0">
              <a:latin typeface="Times New Roman"/>
              <a:cs typeface="Times New Roman"/>
            </a:rPr>
            <a:t>Analysis of data using matplotlib, Seaborn</a:t>
          </a:r>
        </a:p>
      </dsp:txBody>
      <dsp:txXfrm>
        <a:off x="4778705" y="734998"/>
        <a:ext cx="1939550" cy="1163730"/>
      </dsp:txXfrm>
    </dsp:sp>
    <dsp:sp modelId="{534A64EE-8B88-4B38-89A4-B4AF8589971D}">
      <dsp:nvSpPr>
        <dsp:cNvPr id="0" name=""/>
        <dsp:cNvSpPr/>
      </dsp:nvSpPr>
      <dsp:spPr>
        <a:xfrm>
          <a:off x="9102104" y="1271144"/>
          <a:ext cx="415496" cy="91440"/>
        </a:xfrm>
        <a:custGeom>
          <a:avLst/>
          <a:gdLst/>
          <a:ahLst/>
          <a:cxnLst/>
          <a:rect l="0" t="0" r="0" b="0"/>
          <a:pathLst>
            <a:path>
              <a:moveTo>
                <a:pt x="0" y="45720"/>
              </a:moveTo>
              <a:lnTo>
                <a:pt x="415496" y="45720"/>
              </a:lnTo>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9298700" y="1314633"/>
        <a:ext cx="22304" cy="4460"/>
      </dsp:txXfrm>
    </dsp:sp>
    <dsp:sp modelId="{4EA99111-794E-47ED-89D1-BF392B8978FC}">
      <dsp:nvSpPr>
        <dsp:cNvPr id="0" name=""/>
        <dsp:cNvSpPr/>
      </dsp:nvSpPr>
      <dsp:spPr>
        <a:xfrm>
          <a:off x="7164353" y="734998"/>
          <a:ext cx="1939550" cy="116373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en-US" sz="1700" b="1" kern="1200" dirty="0">
              <a:latin typeface="Times New Roman"/>
              <a:cs typeface="Times New Roman"/>
            </a:rPr>
            <a:t>Hypothesis Testing</a:t>
          </a:r>
        </a:p>
      </dsp:txBody>
      <dsp:txXfrm>
        <a:off x="7164353" y="734998"/>
        <a:ext cx="1939550" cy="1163730"/>
      </dsp:txXfrm>
    </dsp:sp>
    <dsp:sp modelId="{B6647672-9569-4F91-8857-EFBE636050F6}">
      <dsp:nvSpPr>
        <dsp:cNvPr id="0" name=""/>
        <dsp:cNvSpPr/>
      </dsp:nvSpPr>
      <dsp:spPr>
        <a:xfrm>
          <a:off x="977185" y="1896929"/>
          <a:ext cx="9542590" cy="415496"/>
        </a:xfrm>
        <a:custGeom>
          <a:avLst/>
          <a:gdLst/>
          <a:ahLst/>
          <a:cxnLst/>
          <a:rect l="0" t="0" r="0" b="0"/>
          <a:pathLst>
            <a:path>
              <a:moveTo>
                <a:pt x="9542590" y="0"/>
              </a:moveTo>
              <a:lnTo>
                <a:pt x="9542590" y="224848"/>
              </a:lnTo>
              <a:lnTo>
                <a:pt x="0" y="224848"/>
              </a:lnTo>
              <a:lnTo>
                <a:pt x="0" y="415496"/>
              </a:lnTo>
            </a:path>
          </a:pathLst>
        </a:custGeom>
        <a:noFill/>
        <a:ln w="6350" cap="flat" cmpd="sng" algn="ctr">
          <a:solidFill>
            <a:schemeClr val="accent6">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9655" y="2102447"/>
        <a:ext cx="477650" cy="4460"/>
      </dsp:txXfrm>
    </dsp:sp>
    <dsp:sp modelId="{2A4E228A-B391-47B0-A970-45022669E5AA}">
      <dsp:nvSpPr>
        <dsp:cNvPr id="0" name=""/>
        <dsp:cNvSpPr/>
      </dsp:nvSpPr>
      <dsp:spPr>
        <a:xfrm>
          <a:off x="9550000" y="734998"/>
          <a:ext cx="1939550" cy="1163730"/>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en-US" sz="1700" b="1" kern="1200" dirty="0">
              <a:latin typeface="Times New Roman"/>
              <a:cs typeface="Times New Roman"/>
            </a:rPr>
            <a:t>Data Modelling</a:t>
          </a:r>
        </a:p>
      </dsp:txBody>
      <dsp:txXfrm>
        <a:off x="9550000" y="734998"/>
        <a:ext cx="1939550" cy="1163730"/>
      </dsp:txXfrm>
    </dsp:sp>
    <dsp:sp modelId="{D5098630-FABF-4762-9955-D390653BEF18}">
      <dsp:nvSpPr>
        <dsp:cNvPr id="0" name=""/>
        <dsp:cNvSpPr/>
      </dsp:nvSpPr>
      <dsp:spPr>
        <a:xfrm>
          <a:off x="1945161" y="2880971"/>
          <a:ext cx="415496" cy="91440"/>
        </a:xfrm>
        <a:custGeom>
          <a:avLst/>
          <a:gdLst/>
          <a:ahLst/>
          <a:cxnLst/>
          <a:rect l="0" t="0" r="0" b="0"/>
          <a:pathLst>
            <a:path>
              <a:moveTo>
                <a:pt x="0" y="45720"/>
              </a:moveTo>
              <a:lnTo>
                <a:pt x="415496"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141757" y="2924461"/>
        <a:ext cx="22304" cy="4460"/>
      </dsp:txXfrm>
    </dsp:sp>
    <dsp:sp modelId="{005EF246-C71D-438E-AC0C-AB78137544BD}">
      <dsp:nvSpPr>
        <dsp:cNvPr id="0" name=""/>
        <dsp:cNvSpPr/>
      </dsp:nvSpPr>
      <dsp:spPr>
        <a:xfrm>
          <a:off x="7410" y="2344826"/>
          <a:ext cx="1939550" cy="116373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en-US" sz="1700" b="1" kern="1200" dirty="0">
              <a:latin typeface="Times New Roman"/>
              <a:cs typeface="Times New Roman"/>
            </a:rPr>
            <a:t>Encoding </a:t>
          </a:r>
        </a:p>
      </dsp:txBody>
      <dsp:txXfrm>
        <a:off x="7410" y="2344826"/>
        <a:ext cx="1939550" cy="1163730"/>
      </dsp:txXfrm>
    </dsp:sp>
    <dsp:sp modelId="{3E4E0D64-31F6-4C93-9CC5-30F07E3D15BC}">
      <dsp:nvSpPr>
        <dsp:cNvPr id="0" name=""/>
        <dsp:cNvSpPr/>
      </dsp:nvSpPr>
      <dsp:spPr>
        <a:xfrm>
          <a:off x="4330808" y="2880971"/>
          <a:ext cx="415496" cy="91440"/>
        </a:xfrm>
        <a:custGeom>
          <a:avLst/>
          <a:gdLst/>
          <a:ahLst/>
          <a:cxnLst/>
          <a:rect l="0" t="0" r="0" b="0"/>
          <a:pathLst>
            <a:path>
              <a:moveTo>
                <a:pt x="0" y="45720"/>
              </a:moveTo>
              <a:lnTo>
                <a:pt x="415496" y="45720"/>
              </a:lnTo>
            </a:path>
          </a:pathLst>
        </a:custGeom>
        <a:noFill/>
        <a:ln w="635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527404" y="2924461"/>
        <a:ext cx="22304" cy="4460"/>
      </dsp:txXfrm>
    </dsp:sp>
    <dsp:sp modelId="{566A4D70-48A4-46E9-9B0F-D4F61AC482FB}">
      <dsp:nvSpPr>
        <dsp:cNvPr id="0" name=""/>
        <dsp:cNvSpPr/>
      </dsp:nvSpPr>
      <dsp:spPr>
        <a:xfrm>
          <a:off x="2393057" y="2344826"/>
          <a:ext cx="1939550" cy="1163730"/>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en-US" sz="1700" b="1" kern="1200" dirty="0">
              <a:latin typeface="Times New Roman"/>
              <a:cs typeface="Times New Roman"/>
            </a:rPr>
            <a:t>Scaling of data</a:t>
          </a:r>
        </a:p>
      </dsp:txBody>
      <dsp:txXfrm>
        <a:off x="2393057" y="2344826"/>
        <a:ext cx="1939550" cy="1163730"/>
      </dsp:txXfrm>
    </dsp:sp>
    <dsp:sp modelId="{005982F3-9670-4659-85B0-A75BD61A1B18}">
      <dsp:nvSpPr>
        <dsp:cNvPr id="0" name=""/>
        <dsp:cNvSpPr/>
      </dsp:nvSpPr>
      <dsp:spPr>
        <a:xfrm>
          <a:off x="6716456" y="2880971"/>
          <a:ext cx="415496" cy="91440"/>
        </a:xfrm>
        <a:custGeom>
          <a:avLst/>
          <a:gdLst/>
          <a:ahLst/>
          <a:cxnLst/>
          <a:rect l="0" t="0" r="0" b="0"/>
          <a:pathLst>
            <a:path>
              <a:moveTo>
                <a:pt x="0" y="45720"/>
              </a:moveTo>
              <a:lnTo>
                <a:pt x="415496" y="45720"/>
              </a:lnTo>
            </a:path>
          </a:pathLst>
        </a:custGeom>
        <a:noFill/>
        <a:ln w="635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913052" y="2924461"/>
        <a:ext cx="22304" cy="4460"/>
      </dsp:txXfrm>
    </dsp:sp>
    <dsp:sp modelId="{9F95C6BB-FF8B-4091-9EBB-E7B403894B11}">
      <dsp:nvSpPr>
        <dsp:cNvPr id="0" name=""/>
        <dsp:cNvSpPr/>
      </dsp:nvSpPr>
      <dsp:spPr>
        <a:xfrm>
          <a:off x="4778705" y="2344826"/>
          <a:ext cx="1939550" cy="1163730"/>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en-US" sz="1700" b="1" kern="1200" dirty="0">
              <a:latin typeface="Times New Roman"/>
              <a:cs typeface="Times New Roman"/>
            </a:rPr>
            <a:t>Training, predicting and Evaluating the model</a:t>
          </a:r>
        </a:p>
      </dsp:txBody>
      <dsp:txXfrm>
        <a:off x="4778705" y="2344826"/>
        <a:ext cx="1939550" cy="1163730"/>
      </dsp:txXfrm>
    </dsp:sp>
    <dsp:sp modelId="{F7B9D2DA-442D-4BD9-A832-AF4D507EDADA}">
      <dsp:nvSpPr>
        <dsp:cNvPr id="0" name=""/>
        <dsp:cNvSpPr/>
      </dsp:nvSpPr>
      <dsp:spPr>
        <a:xfrm>
          <a:off x="9102104" y="2880971"/>
          <a:ext cx="415496" cy="91440"/>
        </a:xfrm>
        <a:custGeom>
          <a:avLst/>
          <a:gdLst/>
          <a:ahLst/>
          <a:cxnLst/>
          <a:rect l="0" t="0" r="0" b="0"/>
          <a:pathLst>
            <a:path>
              <a:moveTo>
                <a:pt x="0" y="45720"/>
              </a:moveTo>
              <a:lnTo>
                <a:pt x="415496" y="45720"/>
              </a:lnTo>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9298700" y="2924461"/>
        <a:ext cx="22304" cy="4460"/>
      </dsp:txXfrm>
    </dsp:sp>
    <dsp:sp modelId="{A0166AB4-F0A2-4A58-A32F-4F771AFF0D75}">
      <dsp:nvSpPr>
        <dsp:cNvPr id="0" name=""/>
        <dsp:cNvSpPr/>
      </dsp:nvSpPr>
      <dsp:spPr>
        <a:xfrm>
          <a:off x="7164353" y="2344826"/>
          <a:ext cx="1939550" cy="116373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en-US" sz="1700" b="1" kern="1200" dirty="0">
              <a:latin typeface="Times New Roman"/>
              <a:cs typeface="Times New Roman"/>
            </a:rPr>
            <a:t>Logistic Regression</a:t>
          </a:r>
        </a:p>
      </dsp:txBody>
      <dsp:txXfrm>
        <a:off x="7164353" y="2344826"/>
        <a:ext cx="1939550" cy="1163730"/>
      </dsp:txXfrm>
    </dsp:sp>
    <dsp:sp modelId="{9683936A-108A-43ED-85F0-9E1817609803}">
      <dsp:nvSpPr>
        <dsp:cNvPr id="0" name=""/>
        <dsp:cNvSpPr/>
      </dsp:nvSpPr>
      <dsp:spPr>
        <a:xfrm>
          <a:off x="977185" y="3506756"/>
          <a:ext cx="9542590" cy="415496"/>
        </a:xfrm>
        <a:custGeom>
          <a:avLst/>
          <a:gdLst/>
          <a:ahLst/>
          <a:cxnLst/>
          <a:rect l="0" t="0" r="0" b="0"/>
          <a:pathLst>
            <a:path>
              <a:moveTo>
                <a:pt x="9542590" y="0"/>
              </a:moveTo>
              <a:lnTo>
                <a:pt x="9542590" y="224848"/>
              </a:lnTo>
              <a:lnTo>
                <a:pt x="0" y="224848"/>
              </a:lnTo>
              <a:lnTo>
                <a:pt x="0" y="415496"/>
              </a:lnTo>
            </a:path>
          </a:pathLst>
        </a:custGeom>
        <a:noFill/>
        <a:ln w="6350" cap="flat" cmpd="sng" algn="ctr">
          <a:solidFill>
            <a:schemeClr val="accent6">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9655" y="3712274"/>
        <a:ext cx="477650" cy="4460"/>
      </dsp:txXfrm>
    </dsp:sp>
    <dsp:sp modelId="{D5C7771D-FB6E-4CF4-8738-6FAE55A92DB0}">
      <dsp:nvSpPr>
        <dsp:cNvPr id="0" name=""/>
        <dsp:cNvSpPr/>
      </dsp:nvSpPr>
      <dsp:spPr>
        <a:xfrm>
          <a:off x="9550000" y="2344826"/>
          <a:ext cx="1939550" cy="1163730"/>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en-US" sz="1700" b="1" kern="1200" dirty="0">
              <a:latin typeface="Times New Roman"/>
              <a:cs typeface="Times New Roman"/>
            </a:rPr>
            <a:t>Random Forest Classifier</a:t>
          </a:r>
        </a:p>
      </dsp:txBody>
      <dsp:txXfrm>
        <a:off x="9550000" y="2344826"/>
        <a:ext cx="1939550" cy="1163730"/>
      </dsp:txXfrm>
    </dsp:sp>
    <dsp:sp modelId="{6A3BD14E-EABB-4946-B2DF-5786BA23BC7C}">
      <dsp:nvSpPr>
        <dsp:cNvPr id="0" name=""/>
        <dsp:cNvSpPr/>
      </dsp:nvSpPr>
      <dsp:spPr>
        <a:xfrm>
          <a:off x="1945161" y="4490798"/>
          <a:ext cx="415496" cy="91440"/>
        </a:xfrm>
        <a:custGeom>
          <a:avLst/>
          <a:gdLst/>
          <a:ahLst/>
          <a:cxnLst/>
          <a:rect l="0" t="0" r="0" b="0"/>
          <a:pathLst>
            <a:path>
              <a:moveTo>
                <a:pt x="0" y="45720"/>
              </a:moveTo>
              <a:lnTo>
                <a:pt x="415496"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141757" y="4534288"/>
        <a:ext cx="22304" cy="4460"/>
      </dsp:txXfrm>
    </dsp:sp>
    <dsp:sp modelId="{C3A7535C-E330-47CC-ABE9-D2F26BC61C56}">
      <dsp:nvSpPr>
        <dsp:cNvPr id="0" name=""/>
        <dsp:cNvSpPr/>
      </dsp:nvSpPr>
      <dsp:spPr>
        <a:xfrm>
          <a:off x="7410" y="3954653"/>
          <a:ext cx="1939550" cy="116373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b="1" kern="1200" dirty="0" err="1">
              <a:latin typeface="Times New Roman"/>
              <a:cs typeface="Times New Roman"/>
            </a:rPr>
            <a:t>XGBoost</a:t>
          </a:r>
          <a:endParaRPr lang="en-US" sz="1700" b="1" kern="1200" dirty="0">
            <a:latin typeface="Times New Roman"/>
            <a:cs typeface="Times New Roman"/>
          </a:endParaRPr>
        </a:p>
      </dsp:txBody>
      <dsp:txXfrm>
        <a:off x="7410" y="3954653"/>
        <a:ext cx="1939550" cy="1163730"/>
      </dsp:txXfrm>
    </dsp:sp>
    <dsp:sp modelId="{EC27942F-EBFE-492B-B2F1-ED505C94AED9}">
      <dsp:nvSpPr>
        <dsp:cNvPr id="0" name=""/>
        <dsp:cNvSpPr/>
      </dsp:nvSpPr>
      <dsp:spPr>
        <a:xfrm>
          <a:off x="4330808" y="4490798"/>
          <a:ext cx="415496" cy="91440"/>
        </a:xfrm>
        <a:custGeom>
          <a:avLst/>
          <a:gdLst/>
          <a:ahLst/>
          <a:cxnLst/>
          <a:rect l="0" t="0" r="0" b="0"/>
          <a:pathLst>
            <a:path>
              <a:moveTo>
                <a:pt x="0" y="45720"/>
              </a:moveTo>
              <a:lnTo>
                <a:pt x="415496" y="45720"/>
              </a:lnTo>
            </a:path>
          </a:pathLst>
        </a:custGeom>
        <a:noFill/>
        <a:ln w="635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527404" y="4534288"/>
        <a:ext cx="22304" cy="4460"/>
      </dsp:txXfrm>
    </dsp:sp>
    <dsp:sp modelId="{1CD1B90E-4332-4512-BB81-E27E153BCC52}">
      <dsp:nvSpPr>
        <dsp:cNvPr id="0" name=""/>
        <dsp:cNvSpPr/>
      </dsp:nvSpPr>
      <dsp:spPr>
        <a:xfrm>
          <a:off x="2393057" y="3954653"/>
          <a:ext cx="1939550" cy="1163730"/>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b="1" kern="1200" dirty="0">
              <a:latin typeface="Times New Roman"/>
              <a:cs typeface="Times New Roman"/>
            </a:rPr>
            <a:t>SVM</a:t>
          </a:r>
        </a:p>
      </dsp:txBody>
      <dsp:txXfrm>
        <a:off x="2393057" y="3954653"/>
        <a:ext cx="1939550" cy="1163730"/>
      </dsp:txXfrm>
    </dsp:sp>
    <dsp:sp modelId="{4ACA6C83-7C47-4F73-8A64-110A313C5BC1}">
      <dsp:nvSpPr>
        <dsp:cNvPr id="0" name=""/>
        <dsp:cNvSpPr/>
      </dsp:nvSpPr>
      <dsp:spPr>
        <a:xfrm>
          <a:off x="6716456" y="4490798"/>
          <a:ext cx="415496" cy="91440"/>
        </a:xfrm>
        <a:custGeom>
          <a:avLst/>
          <a:gdLst/>
          <a:ahLst/>
          <a:cxnLst/>
          <a:rect l="0" t="0" r="0" b="0"/>
          <a:pathLst>
            <a:path>
              <a:moveTo>
                <a:pt x="0" y="45720"/>
              </a:moveTo>
              <a:lnTo>
                <a:pt x="415496" y="45720"/>
              </a:lnTo>
            </a:path>
          </a:pathLst>
        </a:custGeom>
        <a:noFill/>
        <a:ln w="635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913052" y="4534288"/>
        <a:ext cx="22304" cy="4460"/>
      </dsp:txXfrm>
    </dsp:sp>
    <dsp:sp modelId="{D77FFA2F-F143-4ACE-87A9-2F5D97AB12B5}">
      <dsp:nvSpPr>
        <dsp:cNvPr id="0" name=""/>
        <dsp:cNvSpPr/>
      </dsp:nvSpPr>
      <dsp:spPr>
        <a:xfrm>
          <a:off x="4778705" y="3954653"/>
          <a:ext cx="1939550" cy="1163730"/>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en-US" sz="1700" b="1" kern="1200" dirty="0">
              <a:latin typeface="Times New Roman"/>
              <a:cs typeface="Times New Roman"/>
            </a:rPr>
            <a:t>Feature Importance</a:t>
          </a:r>
        </a:p>
      </dsp:txBody>
      <dsp:txXfrm>
        <a:off x="4778705" y="3954653"/>
        <a:ext cx="1939550" cy="1163730"/>
      </dsp:txXfrm>
    </dsp:sp>
    <dsp:sp modelId="{3A10ED72-D1D6-4DAD-B589-D3BB708E88EB}">
      <dsp:nvSpPr>
        <dsp:cNvPr id="0" name=""/>
        <dsp:cNvSpPr/>
      </dsp:nvSpPr>
      <dsp:spPr>
        <a:xfrm>
          <a:off x="7164353" y="3954653"/>
          <a:ext cx="1939550" cy="116373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en-US" sz="1700" b="1" kern="1200" dirty="0">
              <a:latin typeface="Times New Roman"/>
              <a:cs typeface="Times New Roman"/>
            </a:rPr>
            <a:t>Compare the models</a:t>
          </a:r>
        </a:p>
      </dsp:txBody>
      <dsp:txXfrm>
        <a:off x="7164353" y="3954653"/>
        <a:ext cx="1939550" cy="116373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E14805-93C0-41EB-A6A2-BD3688F389CE}">
      <dsp:nvSpPr>
        <dsp:cNvPr id="0" name=""/>
        <dsp:cNvSpPr/>
      </dsp:nvSpPr>
      <dsp:spPr>
        <a:xfrm>
          <a:off x="0" y="2713"/>
          <a:ext cx="4052455" cy="1031354"/>
        </a:xfrm>
        <a:prstGeom prst="round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63830" tIns="163830" rIns="163830" bIns="163830" numCol="1" spcCol="1270" anchor="ctr" anchorCtr="0">
          <a:noAutofit/>
        </a:bodyPr>
        <a:lstStyle/>
        <a:p>
          <a:pPr marL="0" lvl="0" indent="0" algn="l" defTabSz="1911350">
            <a:lnSpc>
              <a:spcPct val="90000"/>
            </a:lnSpc>
            <a:spcBef>
              <a:spcPct val="0"/>
            </a:spcBef>
            <a:spcAft>
              <a:spcPct val="35000"/>
            </a:spcAft>
            <a:buNone/>
          </a:pPr>
          <a:r>
            <a:rPr lang="en-US" sz="4300" kern="1200" dirty="0">
              <a:latin typeface="Calibri Light" panose="020F0302020204030204"/>
            </a:rPr>
            <a:t>XGBoost</a:t>
          </a:r>
          <a:endParaRPr lang="en-US" sz="4300" kern="1200" dirty="0"/>
        </a:p>
      </dsp:txBody>
      <dsp:txXfrm>
        <a:off x="50347" y="53060"/>
        <a:ext cx="3951761" cy="93066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035C98-644F-47B8-8290-C72E33142EA3}">
      <dsp:nvSpPr>
        <dsp:cNvPr id="0" name=""/>
        <dsp:cNvSpPr/>
      </dsp:nvSpPr>
      <dsp:spPr>
        <a:xfrm>
          <a:off x="0" y="327327"/>
          <a:ext cx="4294910" cy="95940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l" defTabSz="1778000" rtl="0">
            <a:lnSpc>
              <a:spcPct val="90000"/>
            </a:lnSpc>
            <a:spcBef>
              <a:spcPct val="0"/>
            </a:spcBef>
            <a:spcAft>
              <a:spcPct val="35000"/>
            </a:spcAft>
            <a:buNone/>
          </a:pPr>
          <a:r>
            <a:rPr lang="en-US" sz="4000" kern="1200" dirty="0">
              <a:latin typeface="Calibri Light" panose="020F0302020204030204"/>
            </a:rPr>
            <a:t>Logistic Regression</a:t>
          </a:r>
          <a:endParaRPr lang="en-US" sz="4000" kern="1200" dirty="0"/>
        </a:p>
      </dsp:txBody>
      <dsp:txXfrm>
        <a:off x="46834" y="374161"/>
        <a:ext cx="4201242" cy="865732"/>
      </dsp:txXfrm>
    </dsp:sp>
  </dsp:spTree>
</dsp:drawing>
</file>

<file path=ppt/diagrams/layout1.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jpeg>
</file>

<file path=ppt/media/image28.jpeg>
</file>

<file path=ppt/media/image3.jpe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6824843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865833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894116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61369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27164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974264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571646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04771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1583946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890964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163905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1/7/2024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4102367459"/>
      </p:ext>
    </p:extLst>
  </p:cSld>
  <p:clrMap bg1="lt1" tx1="dk1" bg2="lt2" tx2="dk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24.xml.rels><?xml version="1.0" encoding="UTF-8" standalone="yes"?>
<Relationships xmlns="http://schemas.openxmlformats.org/package/2006/relationships"><Relationship Id="rId8" Type="http://schemas.openxmlformats.org/officeDocument/2006/relationships/diagramData" Target="../diagrams/data3.xml"/><Relationship Id="rId13" Type="http://schemas.openxmlformats.org/officeDocument/2006/relationships/image" Target="../media/image26.png"/><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image" Target="../media/image25.png"/><Relationship Id="rId1" Type="http://schemas.openxmlformats.org/officeDocument/2006/relationships/slideLayout" Target="../slideLayouts/slideLayout7.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jcfilho.com/por-que-as-empresas-estao-procurando-empreendedores/" TargetMode="External"/><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hyperlink" Target="https://creativecommons.org/licenses/by-nc/3.0/" TargetMode="Externa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jpe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8" name="Rectangle 117">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57E65F9C-DD90-4C2F-F751-AA16DED7B578}"/>
              </a:ext>
            </a:extLst>
          </p:cNvPr>
          <p:cNvPicPr>
            <a:picLocks noChangeAspect="1"/>
          </p:cNvPicPr>
          <p:nvPr/>
        </p:nvPicPr>
        <p:blipFill rotWithShape="1">
          <a:blip r:embed="rId2"/>
          <a:srcRect l="7515" t="9091" r="11677"/>
          <a:stretch/>
        </p:blipFill>
        <p:spPr>
          <a:xfrm>
            <a:off x="20" y="10733"/>
            <a:ext cx="12191980" cy="6857999"/>
          </a:xfrm>
          <a:prstGeom prst="rect">
            <a:avLst/>
          </a:prstGeom>
        </p:spPr>
      </p:pic>
      <p:sp>
        <p:nvSpPr>
          <p:cNvPr id="119" name="Rectangle 118">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5" y="-1524511"/>
            <a:ext cx="4592270" cy="12192001"/>
          </a:xfrm>
          <a:prstGeom prst="rect">
            <a:avLst/>
          </a:prstGeom>
          <a:gradFill>
            <a:gsLst>
              <a:gs pos="35000">
                <a:schemeClr val="tx1">
                  <a:alpha val="46000"/>
                </a:schemeClr>
              </a:gs>
              <a:gs pos="21000">
                <a:schemeClr val="tx1">
                  <a:alpha val="30000"/>
                </a:schemeClr>
              </a:gs>
              <a:gs pos="0">
                <a:schemeClr val="tx1">
                  <a:alpha val="0"/>
                </a:schemeClr>
              </a:gs>
              <a:gs pos="100000">
                <a:schemeClr val="tx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404553" y="3091928"/>
            <a:ext cx="9078562" cy="2387600"/>
          </a:xfrm>
        </p:spPr>
        <p:txBody>
          <a:bodyPr>
            <a:normAutofit/>
          </a:bodyPr>
          <a:lstStyle/>
          <a:p>
            <a:pPr algn="l"/>
            <a:r>
              <a:rPr lang="en-US" sz="5100" b="1" u="sng" dirty="0">
                <a:solidFill>
                  <a:schemeClr val="bg1"/>
                </a:solidFill>
                <a:ea typeface="+mj-lt"/>
                <a:cs typeface="+mj-lt"/>
              </a:rPr>
              <a:t>Predictive Modeling of Income Levels based on Demographic and Employment Features</a:t>
            </a:r>
            <a:endParaRPr lang="en-US" sz="5100" b="1" u="sng" dirty="0">
              <a:solidFill>
                <a:schemeClr val="bg1"/>
              </a:solidFill>
            </a:endParaRPr>
          </a:p>
        </p:txBody>
      </p:sp>
      <p:sp>
        <p:nvSpPr>
          <p:cNvPr id="120" name="Rectangle: Rounded Corners 119">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404553" y="5624945"/>
            <a:ext cx="9078562" cy="592975"/>
          </a:xfrm>
        </p:spPr>
        <p:txBody>
          <a:bodyPr vert="horz" lIns="91440" tIns="45720" rIns="91440" bIns="45720" rtlCol="0" anchor="ctr">
            <a:normAutofit/>
          </a:bodyPr>
          <a:lstStyle/>
          <a:p>
            <a:pPr algn="l"/>
            <a:r>
              <a:rPr lang="en-US" b="1" dirty="0">
                <a:solidFill>
                  <a:schemeClr val="bg1"/>
                </a:solidFill>
                <a:cs typeface="Calibri"/>
              </a:rPr>
              <a:t>ARCHANA TOMAR</a:t>
            </a:r>
            <a:endParaRPr lang="en-US" b="1" dirty="0">
              <a:solidFill>
                <a:schemeClr val="bg1"/>
              </a:solidFill>
            </a:endParaRPr>
          </a:p>
        </p:txBody>
      </p:sp>
    </p:spTree>
    <p:extLst>
      <p:ext uri="{BB962C8B-B14F-4D97-AF65-F5344CB8AC3E}">
        <p14:creationId xmlns:p14="http://schemas.microsoft.com/office/powerpoint/2010/main" val="109857222"/>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559D5707-7742-588A-DAC9-D8BB78B8101A}"/>
              </a:ext>
            </a:extLst>
          </p:cNvPr>
          <p:cNvPicPr>
            <a:picLocks noChangeAspect="1"/>
          </p:cNvPicPr>
          <p:nvPr/>
        </p:nvPicPr>
        <p:blipFill>
          <a:blip r:embed="rId2"/>
          <a:stretch>
            <a:fillRect/>
          </a:stretch>
        </p:blipFill>
        <p:spPr>
          <a:xfrm>
            <a:off x="3394118" y="210355"/>
            <a:ext cx="5350102" cy="6501684"/>
          </a:xfrm>
          <a:prstGeom prst="rect">
            <a:avLst/>
          </a:prstGeom>
        </p:spPr>
      </p:pic>
    </p:spTree>
    <p:extLst>
      <p:ext uri="{BB962C8B-B14F-4D97-AF65-F5344CB8AC3E}">
        <p14:creationId xmlns:p14="http://schemas.microsoft.com/office/powerpoint/2010/main" val="11665635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F9CFCE6-877F-4858-B8BD-2C52CA8AFB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272A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213F8A0-12AE-4514-8372-0DD766EC28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56866" y="480060"/>
            <a:ext cx="545812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9EFF17D4-9A8C-4CE5-B096-D8CCD44004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5458121"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7313066-6CFB-4FD2-8AA8-76AA017A9C42}"/>
              </a:ext>
            </a:extLst>
          </p:cNvPr>
          <p:cNvPicPr>
            <a:picLocks noChangeAspect="1"/>
          </p:cNvPicPr>
          <p:nvPr/>
        </p:nvPicPr>
        <p:blipFill>
          <a:blip r:embed="rId2"/>
          <a:stretch>
            <a:fillRect/>
          </a:stretch>
        </p:blipFill>
        <p:spPr>
          <a:xfrm>
            <a:off x="6254222" y="1368874"/>
            <a:ext cx="5376629" cy="1941576"/>
          </a:xfrm>
          <a:prstGeom prst="rect">
            <a:avLst/>
          </a:prstGeom>
        </p:spPr>
      </p:pic>
      <p:pic>
        <p:nvPicPr>
          <p:cNvPr id="6" name="Picture 5">
            <a:extLst>
              <a:ext uri="{FF2B5EF4-FFF2-40B4-BE49-F238E27FC236}">
                <a16:creationId xmlns:a16="http://schemas.microsoft.com/office/drawing/2014/main" id="{C4FCA051-04F0-062F-20D5-00D3FDF75CF2}"/>
              </a:ext>
            </a:extLst>
          </p:cNvPr>
          <p:cNvPicPr>
            <a:picLocks noChangeAspect="1"/>
          </p:cNvPicPr>
          <p:nvPr/>
        </p:nvPicPr>
        <p:blipFill>
          <a:blip r:embed="rId3"/>
          <a:stretch>
            <a:fillRect/>
          </a:stretch>
        </p:blipFill>
        <p:spPr>
          <a:xfrm>
            <a:off x="411966" y="440028"/>
            <a:ext cx="5572576" cy="5935015"/>
          </a:xfrm>
          <a:prstGeom prst="rect">
            <a:avLst/>
          </a:prstGeom>
        </p:spPr>
      </p:pic>
    </p:spTree>
    <p:extLst>
      <p:ext uri="{BB962C8B-B14F-4D97-AF65-F5344CB8AC3E}">
        <p14:creationId xmlns:p14="http://schemas.microsoft.com/office/powerpoint/2010/main" val="24072102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272A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0D680F98-3756-703D-88ED-40009C61C26C}"/>
              </a:ext>
            </a:extLst>
          </p:cNvPr>
          <p:cNvPicPr>
            <a:picLocks noChangeAspect="1"/>
          </p:cNvPicPr>
          <p:nvPr/>
        </p:nvPicPr>
        <p:blipFill>
          <a:blip r:embed="rId2"/>
          <a:stretch>
            <a:fillRect/>
          </a:stretch>
        </p:blipFill>
        <p:spPr>
          <a:xfrm>
            <a:off x="1984511" y="643467"/>
            <a:ext cx="8222977" cy="5571066"/>
          </a:xfrm>
          <a:prstGeom prst="rect">
            <a:avLst/>
          </a:prstGeom>
        </p:spPr>
      </p:pic>
    </p:spTree>
    <p:extLst>
      <p:ext uri="{BB962C8B-B14F-4D97-AF65-F5344CB8AC3E}">
        <p14:creationId xmlns:p14="http://schemas.microsoft.com/office/powerpoint/2010/main" val="3053779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FF0637E9-DABC-DB7C-ED46-5D9168DE2115}"/>
              </a:ext>
            </a:extLst>
          </p:cNvPr>
          <p:cNvPicPr>
            <a:picLocks noChangeAspect="1"/>
          </p:cNvPicPr>
          <p:nvPr/>
        </p:nvPicPr>
        <p:blipFill>
          <a:blip r:embed="rId2"/>
          <a:stretch>
            <a:fillRect/>
          </a:stretch>
        </p:blipFill>
        <p:spPr>
          <a:xfrm>
            <a:off x="1888899" y="2935948"/>
            <a:ext cx="7470037" cy="1727058"/>
          </a:xfrm>
          <a:prstGeom prst="rect">
            <a:avLst/>
          </a:prstGeom>
        </p:spPr>
      </p:pic>
      <p:pic>
        <p:nvPicPr>
          <p:cNvPr id="4" name="Picture 3">
            <a:extLst>
              <a:ext uri="{FF2B5EF4-FFF2-40B4-BE49-F238E27FC236}">
                <a16:creationId xmlns:a16="http://schemas.microsoft.com/office/drawing/2014/main" id="{112E638A-5F4F-D0B2-A276-ECA0E7352F02}"/>
              </a:ext>
            </a:extLst>
          </p:cNvPr>
          <p:cNvPicPr>
            <a:picLocks noChangeAspect="1"/>
          </p:cNvPicPr>
          <p:nvPr/>
        </p:nvPicPr>
        <p:blipFill>
          <a:blip r:embed="rId3"/>
          <a:stretch>
            <a:fillRect/>
          </a:stretch>
        </p:blipFill>
        <p:spPr>
          <a:xfrm>
            <a:off x="1757960" y="457200"/>
            <a:ext cx="8769619" cy="1841927"/>
          </a:xfrm>
          <a:prstGeom prst="rect">
            <a:avLst/>
          </a:prstGeom>
        </p:spPr>
      </p:pic>
      <p:pic>
        <p:nvPicPr>
          <p:cNvPr id="5" name="Picture 4">
            <a:extLst>
              <a:ext uri="{FF2B5EF4-FFF2-40B4-BE49-F238E27FC236}">
                <a16:creationId xmlns:a16="http://schemas.microsoft.com/office/drawing/2014/main" id="{35367AA1-066A-530F-F074-23118519876E}"/>
              </a:ext>
            </a:extLst>
          </p:cNvPr>
          <p:cNvPicPr>
            <a:picLocks noChangeAspect="1"/>
          </p:cNvPicPr>
          <p:nvPr/>
        </p:nvPicPr>
        <p:blipFill>
          <a:blip r:embed="rId4"/>
          <a:stretch>
            <a:fillRect/>
          </a:stretch>
        </p:blipFill>
        <p:spPr>
          <a:xfrm>
            <a:off x="1664421" y="5602632"/>
            <a:ext cx="8749153" cy="798168"/>
          </a:xfrm>
          <a:prstGeom prst="rect">
            <a:avLst/>
          </a:prstGeom>
        </p:spPr>
      </p:pic>
    </p:spTree>
    <p:extLst>
      <p:ext uri="{BB962C8B-B14F-4D97-AF65-F5344CB8AC3E}">
        <p14:creationId xmlns:p14="http://schemas.microsoft.com/office/powerpoint/2010/main" val="2314147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042785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EF8BCE-D2C9-AF40-F651-119AE116BFA4}"/>
              </a:ext>
            </a:extLst>
          </p:cNvPr>
          <p:cNvSpPr>
            <a:spLocks noGrp="1"/>
          </p:cNvSpPr>
          <p:nvPr>
            <p:ph type="title"/>
          </p:nvPr>
        </p:nvSpPr>
        <p:spPr>
          <a:xfrm>
            <a:off x="353845" y="5080"/>
            <a:ext cx="4818888" cy="1481328"/>
          </a:xfrm>
        </p:spPr>
        <p:txBody>
          <a:bodyPr vert="horz" lIns="91440" tIns="45720" rIns="91440" bIns="45720" rtlCol="0" anchor="b">
            <a:normAutofit/>
          </a:bodyPr>
          <a:lstStyle/>
          <a:p>
            <a:r>
              <a:rPr lang="en-US" sz="5000" b="1" u="sng" kern="1200" dirty="0">
                <a:latin typeface="+mj-lt"/>
                <a:ea typeface="+mj-ea"/>
                <a:cs typeface="+mj-cs"/>
              </a:rPr>
              <a:t>Analysis of </a:t>
            </a:r>
            <a:r>
              <a:rPr lang="en-US" sz="5000" b="1" u="sng" dirty="0"/>
              <a:t>Numeric</a:t>
            </a:r>
            <a:r>
              <a:rPr lang="en-US" sz="5000" b="1" u="sng" kern="1200" dirty="0">
                <a:latin typeface="+mj-lt"/>
                <a:ea typeface="+mj-ea"/>
                <a:cs typeface="+mj-cs"/>
              </a:rPr>
              <a:t> </a:t>
            </a:r>
            <a:r>
              <a:rPr lang="en-US" sz="5000" b="1" u="sng" dirty="0"/>
              <a:t>Columns</a:t>
            </a:r>
            <a:endParaRPr lang="en-US" sz="5000" b="1" u="sng" kern="1200" dirty="0">
              <a:latin typeface="+mj-lt"/>
              <a:ea typeface="+mj-ea"/>
              <a:cs typeface="+mj-cs"/>
            </a:endParaRPr>
          </a:p>
        </p:txBody>
      </p:sp>
      <p:sp>
        <p:nvSpPr>
          <p:cNvPr id="27"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Placeholder 5">
            <a:extLst>
              <a:ext uri="{FF2B5EF4-FFF2-40B4-BE49-F238E27FC236}">
                <a16:creationId xmlns:a16="http://schemas.microsoft.com/office/drawing/2014/main" id="{FAA31FFF-2CCF-9065-3F9B-65D7B6B2346D}"/>
              </a:ext>
            </a:extLst>
          </p:cNvPr>
          <p:cNvSpPr>
            <a:spLocks noGrp="1"/>
          </p:cNvSpPr>
          <p:nvPr>
            <p:ph type="body" sz="half" idx="2"/>
          </p:nvPr>
        </p:nvSpPr>
        <p:spPr>
          <a:xfrm>
            <a:off x="353845" y="1610268"/>
            <a:ext cx="5038251" cy="5868505"/>
          </a:xfrm>
        </p:spPr>
        <p:txBody>
          <a:bodyPr vert="horz" lIns="91440" tIns="45720" rIns="91440" bIns="45720" rtlCol="0" anchor="t">
            <a:noAutofit/>
          </a:bodyPr>
          <a:lstStyle/>
          <a:p>
            <a:pPr indent="-228600">
              <a:buFont typeface="Arial" panose="020B0604020202020204" pitchFamily="34" charset="0"/>
              <a:buChar char="•"/>
            </a:pPr>
            <a:r>
              <a:rPr lang="en-US" dirty="0"/>
              <a:t>1. Yellow Dots represent the higher income group.</a:t>
            </a:r>
            <a:endParaRPr lang="en-US">
              <a:cs typeface="Calibri"/>
            </a:endParaRPr>
          </a:p>
          <a:p>
            <a:pPr indent="-228600">
              <a:buFont typeface="Arial" panose="020B0604020202020204" pitchFamily="34" charset="0"/>
              <a:buChar char="•"/>
            </a:pPr>
            <a:r>
              <a:rPr lang="en-US" dirty="0"/>
              <a:t>2. Blue Dots represent the lower income group.</a:t>
            </a:r>
            <a:endParaRPr lang="en-US">
              <a:cs typeface="Calibri"/>
            </a:endParaRPr>
          </a:p>
          <a:p>
            <a:pPr indent="-228600">
              <a:buFont typeface="Arial" panose="020B0604020202020204" pitchFamily="34" charset="0"/>
              <a:buChar char="•"/>
            </a:pPr>
            <a:r>
              <a:rPr lang="en-US" dirty="0"/>
              <a:t>3. Age - Lower age group has high proportion of lower income group. Middle age group has both while upper age has more higher group income.</a:t>
            </a:r>
            <a:endParaRPr lang="en-US">
              <a:cs typeface="Calibri"/>
            </a:endParaRPr>
          </a:p>
          <a:p>
            <a:pPr indent="-228600">
              <a:buFont typeface="Arial" panose="020B0604020202020204" pitchFamily="34" charset="0"/>
              <a:buChar char="•"/>
            </a:pPr>
            <a:r>
              <a:rPr lang="en-US" dirty="0"/>
              <a:t>4. </a:t>
            </a:r>
            <a:r>
              <a:rPr lang="en-US" dirty="0" err="1"/>
              <a:t>Final_Census</a:t>
            </a:r>
            <a:r>
              <a:rPr lang="en-US" dirty="0"/>
              <a:t> which represent the population of the country shows no special relation with the income group.</a:t>
            </a:r>
            <a:endParaRPr lang="en-US">
              <a:cs typeface="Calibri"/>
            </a:endParaRPr>
          </a:p>
          <a:p>
            <a:pPr indent="-228600">
              <a:buFont typeface="Arial" panose="020B0604020202020204" pitchFamily="34" charset="0"/>
              <a:buChar char="•"/>
            </a:pPr>
            <a:r>
              <a:rPr lang="en-US" dirty="0"/>
              <a:t>5. Higher the education years more likely into the higher income group. Less education years has more lower income group.</a:t>
            </a:r>
            <a:endParaRPr lang="en-US">
              <a:cs typeface="Calibri"/>
            </a:endParaRPr>
          </a:p>
          <a:p>
            <a:pPr indent="-228600">
              <a:buFont typeface="Arial" panose="020B0604020202020204" pitchFamily="34" charset="0"/>
              <a:buChar char="•"/>
            </a:pPr>
            <a:r>
              <a:rPr lang="en-US" dirty="0"/>
              <a:t>6. Higher Capital Gain fully belongs to higher income group. </a:t>
            </a:r>
            <a:endParaRPr lang="en-US">
              <a:cs typeface="Calibri"/>
            </a:endParaRPr>
          </a:p>
          <a:p>
            <a:pPr indent="-228600">
              <a:buFont typeface="Arial" panose="020B0604020202020204" pitchFamily="34" charset="0"/>
              <a:buChar char="•"/>
            </a:pPr>
            <a:r>
              <a:rPr lang="en-US" dirty="0"/>
              <a:t>7. Capital Loss is faced by both the income groups.</a:t>
            </a:r>
            <a:endParaRPr lang="en-US">
              <a:cs typeface="Calibri"/>
            </a:endParaRPr>
          </a:p>
          <a:p>
            <a:pPr indent="-228600">
              <a:buFont typeface="Arial" panose="020B0604020202020204" pitchFamily="34" charset="0"/>
              <a:buChar char="•"/>
            </a:pPr>
            <a:r>
              <a:rPr lang="en-US" dirty="0"/>
              <a:t>8. </a:t>
            </a:r>
            <a:r>
              <a:rPr lang="en-US" err="1"/>
              <a:t>Hours_per_week</a:t>
            </a:r>
            <a:r>
              <a:rPr lang="en-US" dirty="0"/>
              <a:t> - Both the group are doing the </a:t>
            </a:r>
            <a:r>
              <a:rPr lang="en-US" err="1"/>
              <a:t>hardwork</a:t>
            </a:r>
            <a:r>
              <a:rPr lang="en-US" dirty="0"/>
              <a:t>. But more than 70 </a:t>
            </a:r>
            <a:r>
              <a:rPr lang="en-US" err="1"/>
              <a:t>hours_per_week</a:t>
            </a:r>
            <a:r>
              <a:rPr lang="en-US" dirty="0"/>
              <a:t> has more higher income group. But very less working hours also has presence of higher income group.</a:t>
            </a:r>
            <a:endParaRPr lang="en-US">
              <a:cs typeface="Calibri"/>
            </a:endParaRPr>
          </a:p>
          <a:p>
            <a:pPr indent="-228600">
              <a:buFont typeface="Arial" panose="020B0604020202020204" pitchFamily="34" charset="0"/>
              <a:buChar char="•"/>
            </a:pPr>
            <a:endParaRPr lang="en-US" sz="1500" dirty="0">
              <a:cs typeface="Calibri"/>
            </a:endParaRPr>
          </a:p>
        </p:txBody>
      </p:sp>
      <p:pic>
        <p:nvPicPr>
          <p:cNvPr id="4" name="Picture 3">
            <a:extLst>
              <a:ext uri="{FF2B5EF4-FFF2-40B4-BE49-F238E27FC236}">
                <a16:creationId xmlns:a16="http://schemas.microsoft.com/office/drawing/2014/main" id="{3AA77BC7-4010-0840-661D-F158B0058AF8}"/>
              </a:ext>
            </a:extLst>
          </p:cNvPr>
          <p:cNvPicPr>
            <a:picLocks noChangeAspect="1"/>
          </p:cNvPicPr>
          <p:nvPr/>
        </p:nvPicPr>
        <p:blipFill>
          <a:blip r:embed="rId2"/>
          <a:stretch>
            <a:fillRect/>
          </a:stretch>
        </p:blipFill>
        <p:spPr>
          <a:xfrm>
            <a:off x="5383232" y="56139"/>
            <a:ext cx="6752057" cy="6872720"/>
          </a:xfrm>
          <a:prstGeom prst="rect">
            <a:avLst/>
          </a:prstGeom>
        </p:spPr>
      </p:pic>
    </p:spTree>
    <p:extLst>
      <p:ext uri="{BB962C8B-B14F-4D97-AF65-F5344CB8AC3E}">
        <p14:creationId xmlns:p14="http://schemas.microsoft.com/office/powerpoint/2010/main" val="41132042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l="-10000" r="-1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CAFC7-3147-27D6-9A20-D54B83A1F991}"/>
              </a:ext>
            </a:extLst>
          </p:cNvPr>
          <p:cNvSpPr>
            <a:spLocks noGrp="1"/>
          </p:cNvSpPr>
          <p:nvPr>
            <p:ph type="title"/>
          </p:nvPr>
        </p:nvSpPr>
        <p:spPr>
          <a:xfrm>
            <a:off x="2661" y="-798490"/>
            <a:ext cx="10457532" cy="1600200"/>
          </a:xfrm>
        </p:spPr>
        <p:txBody>
          <a:bodyPr>
            <a:normAutofit/>
          </a:bodyPr>
          <a:lstStyle/>
          <a:p>
            <a:r>
              <a:rPr lang="en-US" sz="4000" b="1" dirty="0">
                <a:solidFill>
                  <a:srgbClr val="002060"/>
                </a:solidFill>
                <a:latin typeface="Times New Roman"/>
                <a:cs typeface="Calibri Light"/>
              </a:rPr>
              <a:t>Bivariant Analysis</a:t>
            </a:r>
            <a:endParaRPr lang="en-US" sz="4000" b="1" dirty="0">
              <a:solidFill>
                <a:srgbClr val="002060"/>
              </a:solidFill>
              <a:latin typeface="Times New Roman"/>
            </a:endParaRPr>
          </a:p>
        </p:txBody>
      </p:sp>
      <p:sp>
        <p:nvSpPr>
          <p:cNvPr id="3" name="Picture Placeholder 2">
            <a:extLst>
              <a:ext uri="{FF2B5EF4-FFF2-40B4-BE49-F238E27FC236}">
                <a16:creationId xmlns:a16="http://schemas.microsoft.com/office/drawing/2014/main" id="{F1209B6F-277E-8A36-288A-774504F9C2CF}"/>
              </a:ext>
            </a:extLst>
          </p:cNvPr>
          <p:cNvSpPr>
            <a:spLocks noGrp="1"/>
          </p:cNvSpPr>
          <p:nvPr>
            <p:ph type="pic" idx="1"/>
          </p:nvPr>
        </p:nvSpPr>
        <p:spPr/>
      </p:sp>
      <p:sp>
        <p:nvSpPr>
          <p:cNvPr id="4" name="Text Placeholder 3">
            <a:extLst>
              <a:ext uri="{FF2B5EF4-FFF2-40B4-BE49-F238E27FC236}">
                <a16:creationId xmlns:a16="http://schemas.microsoft.com/office/drawing/2014/main" id="{16DDDB26-E0EE-9C74-FCDD-D74896014ADC}"/>
              </a:ext>
            </a:extLst>
          </p:cNvPr>
          <p:cNvSpPr>
            <a:spLocks noGrp="1"/>
          </p:cNvSpPr>
          <p:nvPr>
            <p:ph type="body" sz="half" idx="2"/>
          </p:nvPr>
        </p:nvSpPr>
        <p:spPr>
          <a:xfrm>
            <a:off x="-8070" y="5544940"/>
            <a:ext cx="12196829" cy="1318745"/>
          </a:xfrm>
        </p:spPr>
        <p:txBody>
          <a:bodyPr vert="horz" lIns="91440" tIns="45720" rIns="91440" bIns="45720" rtlCol="0" anchor="t">
            <a:noAutofit/>
          </a:bodyPr>
          <a:lstStyle/>
          <a:p>
            <a:r>
              <a:rPr lang="en-US" sz="2000" dirty="0">
                <a:solidFill>
                  <a:srgbClr val="184504"/>
                </a:solidFill>
                <a:latin typeface="Times New Roman"/>
                <a:ea typeface="+mn-lt"/>
                <a:cs typeface="+mn-lt"/>
              </a:rPr>
              <a:t>Ratio of people earning more than 50K is higher in case </a:t>
            </a:r>
            <a:r>
              <a:rPr lang="en-US" sz="2000" err="1">
                <a:solidFill>
                  <a:srgbClr val="184504"/>
                </a:solidFill>
                <a:latin typeface="Times New Roman"/>
                <a:ea typeface="+mn-lt"/>
                <a:cs typeface="+mn-lt"/>
              </a:rPr>
              <a:t>Workclass</a:t>
            </a:r>
            <a:r>
              <a:rPr lang="en-US" sz="2000" dirty="0">
                <a:solidFill>
                  <a:srgbClr val="184504"/>
                </a:solidFill>
                <a:latin typeface="Times New Roman"/>
                <a:ea typeface="+mn-lt"/>
                <a:cs typeface="+mn-lt"/>
              </a:rPr>
              <a:t> is ‘Self-emp-</a:t>
            </a:r>
            <a:r>
              <a:rPr lang="en-US" sz="2000" err="1">
                <a:solidFill>
                  <a:srgbClr val="184504"/>
                </a:solidFill>
                <a:latin typeface="Times New Roman"/>
                <a:ea typeface="+mn-lt"/>
                <a:cs typeface="+mn-lt"/>
              </a:rPr>
              <a:t>inc</a:t>
            </a:r>
            <a:r>
              <a:rPr lang="en-US" sz="2000" dirty="0">
                <a:solidFill>
                  <a:srgbClr val="184504"/>
                </a:solidFill>
                <a:latin typeface="Times New Roman"/>
                <a:ea typeface="+mn-lt"/>
                <a:cs typeface="+mn-lt"/>
              </a:rPr>
              <a:t>’.</a:t>
            </a:r>
          </a:p>
          <a:p>
            <a:r>
              <a:rPr lang="en-US" sz="2000" dirty="0">
                <a:solidFill>
                  <a:srgbClr val="184504"/>
                </a:solidFill>
                <a:latin typeface="Times New Roman"/>
                <a:ea typeface="+mn-lt"/>
                <a:cs typeface="+mn-lt"/>
              </a:rPr>
              <a:t>People with education level as ‘Masters/Doctorate/Prof-school’ have higher ratios of &gt;50K earning, than &lt;=50K. </a:t>
            </a:r>
            <a:r>
              <a:rPr lang="en-US" sz="2000" err="1">
                <a:solidFill>
                  <a:srgbClr val="184504"/>
                </a:solidFill>
                <a:latin typeface="Times New Roman"/>
                <a:ea typeface="+mn-lt"/>
                <a:cs typeface="+mn-lt"/>
              </a:rPr>
              <a:t>Bachelors</a:t>
            </a:r>
            <a:r>
              <a:rPr lang="en-US" sz="2000" dirty="0">
                <a:solidFill>
                  <a:srgbClr val="184504"/>
                </a:solidFill>
                <a:latin typeface="Times New Roman"/>
                <a:ea typeface="+mn-lt"/>
                <a:cs typeface="+mn-lt"/>
              </a:rPr>
              <a:t> degree also has a good ratio of &lt;=50K : &gt;50K.</a:t>
            </a:r>
            <a:endParaRPr lang="en-US" sz="2000">
              <a:solidFill>
                <a:srgbClr val="184504"/>
              </a:solidFill>
              <a:latin typeface="Times New Roman"/>
              <a:cs typeface="Calibri"/>
            </a:endParaRPr>
          </a:p>
        </p:txBody>
      </p:sp>
      <p:pic>
        <p:nvPicPr>
          <p:cNvPr id="6" name="Picture 5">
            <a:extLst>
              <a:ext uri="{FF2B5EF4-FFF2-40B4-BE49-F238E27FC236}">
                <a16:creationId xmlns:a16="http://schemas.microsoft.com/office/drawing/2014/main" id="{DB79BF98-68CE-F5E7-64CA-9BD4AE9F8F92}"/>
              </a:ext>
            </a:extLst>
          </p:cNvPr>
          <p:cNvPicPr>
            <a:picLocks noChangeAspect="1"/>
          </p:cNvPicPr>
          <p:nvPr/>
        </p:nvPicPr>
        <p:blipFill>
          <a:blip r:embed="rId3"/>
          <a:stretch>
            <a:fillRect/>
          </a:stretch>
        </p:blipFill>
        <p:spPr>
          <a:xfrm>
            <a:off x="-3286" y="699886"/>
            <a:ext cx="11726348" cy="4782087"/>
          </a:xfrm>
          <a:prstGeom prst="rect">
            <a:avLst/>
          </a:prstGeom>
        </p:spPr>
      </p:pic>
    </p:spTree>
    <p:extLst>
      <p:ext uri="{BB962C8B-B14F-4D97-AF65-F5344CB8AC3E}">
        <p14:creationId xmlns:p14="http://schemas.microsoft.com/office/powerpoint/2010/main" val="20644769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l="-10000" r="-1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AD88B-75ED-50D1-8FE5-139712A4000A}"/>
              </a:ext>
            </a:extLst>
          </p:cNvPr>
          <p:cNvSpPr>
            <a:spLocks noGrp="1"/>
          </p:cNvSpPr>
          <p:nvPr>
            <p:ph type="title"/>
          </p:nvPr>
        </p:nvSpPr>
        <p:spPr>
          <a:xfrm>
            <a:off x="140594" y="5325767"/>
            <a:ext cx="11681690" cy="1360199"/>
          </a:xfrm>
        </p:spPr>
        <p:txBody>
          <a:bodyPr vert="horz" lIns="91440" tIns="45720" rIns="91440" bIns="45720" rtlCol="0" anchor="ctr">
            <a:noAutofit/>
          </a:bodyPr>
          <a:lstStyle/>
          <a:p>
            <a:r>
              <a:rPr lang="en-US" sz="2400" dirty="0">
                <a:solidFill>
                  <a:srgbClr val="184504"/>
                </a:solidFill>
                <a:latin typeface="Times New Roman"/>
                <a:ea typeface="+mj-lt"/>
                <a:cs typeface="+mj-lt"/>
              </a:rPr>
              <a:t>If the relationship in family is either ‘Husband/Wife’, the chances of earning more than 50K is high.</a:t>
            </a:r>
            <a:br>
              <a:rPr lang="en-US" sz="2400" dirty="0">
                <a:latin typeface="Times New Roman"/>
                <a:ea typeface="+mj-lt"/>
                <a:cs typeface="+mj-lt"/>
              </a:rPr>
            </a:br>
            <a:br>
              <a:rPr lang="en-US" sz="2400" dirty="0">
                <a:latin typeface="Times New Roman"/>
                <a:ea typeface="+mj-lt"/>
                <a:cs typeface="+mj-lt"/>
              </a:rPr>
            </a:br>
            <a:r>
              <a:rPr lang="en-US" sz="2400" dirty="0">
                <a:solidFill>
                  <a:srgbClr val="184504"/>
                </a:solidFill>
                <a:latin typeface="Times New Roman"/>
                <a:cs typeface="Calibri Light"/>
              </a:rPr>
              <a:t>People of White race have better income reasons can be historical race discrimination.</a:t>
            </a:r>
          </a:p>
        </p:txBody>
      </p:sp>
      <p:pic>
        <p:nvPicPr>
          <p:cNvPr id="6" name="Picture 5">
            <a:extLst>
              <a:ext uri="{FF2B5EF4-FFF2-40B4-BE49-F238E27FC236}">
                <a16:creationId xmlns:a16="http://schemas.microsoft.com/office/drawing/2014/main" id="{4B1BF5BB-8344-736B-519F-D01EE8B9C45E}"/>
              </a:ext>
            </a:extLst>
          </p:cNvPr>
          <p:cNvPicPr>
            <a:picLocks noChangeAspect="1"/>
          </p:cNvPicPr>
          <p:nvPr/>
        </p:nvPicPr>
        <p:blipFill rotWithShape="1">
          <a:blip r:embed="rId3"/>
          <a:srcRect l="-37" t="1033" r="-97" b="-207"/>
          <a:stretch/>
        </p:blipFill>
        <p:spPr>
          <a:xfrm>
            <a:off x="1020" y="173999"/>
            <a:ext cx="11679195" cy="4707406"/>
          </a:xfrm>
          <a:prstGeom prst="rect">
            <a:avLst/>
          </a:prstGeom>
        </p:spPr>
      </p:pic>
    </p:spTree>
    <p:extLst>
      <p:ext uri="{BB962C8B-B14F-4D97-AF65-F5344CB8AC3E}">
        <p14:creationId xmlns:p14="http://schemas.microsoft.com/office/powerpoint/2010/main" val="13624038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itle 2">
            <a:extLst>
              <a:ext uri="{FF2B5EF4-FFF2-40B4-BE49-F238E27FC236}">
                <a16:creationId xmlns:a16="http://schemas.microsoft.com/office/drawing/2014/main" id="{BA62563F-D707-F0AA-6077-7FAD27358ED4}"/>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a:solidFill>
                  <a:srgbClr val="FFFFFF"/>
                </a:solidFill>
                <a:latin typeface="+mj-lt"/>
                <a:ea typeface="+mj-ea"/>
                <a:cs typeface="+mj-cs"/>
              </a:rPr>
              <a:t>Income Distribution prefer males.</a:t>
            </a:r>
          </a:p>
        </p:txBody>
      </p:sp>
      <p:pic>
        <p:nvPicPr>
          <p:cNvPr id="2" name="Picture 1">
            <a:extLst>
              <a:ext uri="{FF2B5EF4-FFF2-40B4-BE49-F238E27FC236}">
                <a16:creationId xmlns:a16="http://schemas.microsoft.com/office/drawing/2014/main" id="{682477DA-DBD5-DAEE-FAE4-78E9458976DC}"/>
              </a:ext>
            </a:extLst>
          </p:cNvPr>
          <p:cNvPicPr>
            <a:picLocks noChangeAspect="1"/>
          </p:cNvPicPr>
          <p:nvPr/>
        </p:nvPicPr>
        <p:blipFill>
          <a:blip r:embed="rId2"/>
          <a:stretch>
            <a:fillRect/>
          </a:stretch>
        </p:blipFill>
        <p:spPr>
          <a:xfrm>
            <a:off x="5005809" y="467208"/>
            <a:ext cx="6218985" cy="5923584"/>
          </a:xfrm>
          <a:prstGeom prst="rect">
            <a:avLst/>
          </a:prstGeom>
        </p:spPr>
      </p:pic>
    </p:spTree>
    <p:extLst>
      <p:ext uri="{BB962C8B-B14F-4D97-AF65-F5344CB8AC3E}">
        <p14:creationId xmlns:p14="http://schemas.microsoft.com/office/powerpoint/2010/main" val="19563691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l="-10000" r="-1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7B612-5C2A-7726-9A4A-18DC78C5FCEC}"/>
              </a:ext>
            </a:extLst>
          </p:cNvPr>
          <p:cNvSpPr>
            <a:spLocks noGrp="1"/>
          </p:cNvSpPr>
          <p:nvPr>
            <p:ph type="title"/>
          </p:nvPr>
        </p:nvSpPr>
        <p:spPr>
          <a:xfrm>
            <a:off x="505496" y="-311016"/>
            <a:ext cx="10515600" cy="1325563"/>
          </a:xfrm>
        </p:spPr>
        <p:txBody>
          <a:bodyPr/>
          <a:lstStyle/>
          <a:p>
            <a:r>
              <a:rPr lang="en-US" b="1" dirty="0">
                <a:solidFill>
                  <a:srgbClr val="C00000"/>
                </a:solidFill>
                <a:latin typeface="Times New Roman"/>
                <a:ea typeface="+mj-lt"/>
                <a:cs typeface="+mj-lt"/>
              </a:rPr>
              <a:t>Occupation vs. Income Level with Age</a:t>
            </a:r>
            <a:endParaRPr lang="en-US" b="1">
              <a:solidFill>
                <a:srgbClr val="C00000"/>
              </a:solidFill>
              <a:latin typeface="Times New Roman"/>
              <a:cs typeface="Times New Roman"/>
            </a:endParaRPr>
          </a:p>
        </p:txBody>
      </p:sp>
      <p:sp>
        <p:nvSpPr>
          <p:cNvPr id="5" name="Content Placeholder 4">
            <a:extLst>
              <a:ext uri="{FF2B5EF4-FFF2-40B4-BE49-F238E27FC236}">
                <a16:creationId xmlns:a16="http://schemas.microsoft.com/office/drawing/2014/main" id="{C007FD04-7EB2-A599-BA8B-F47CAF821A93}"/>
              </a:ext>
            </a:extLst>
          </p:cNvPr>
          <p:cNvSpPr>
            <a:spLocks noGrp="1"/>
          </p:cNvSpPr>
          <p:nvPr>
            <p:ph idx="1"/>
          </p:nvPr>
        </p:nvSpPr>
        <p:spPr>
          <a:xfrm>
            <a:off x="214257" y="4712476"/>
            <a:ext cx="11821538" cy="1925817"/>
          </a:xfrm>
        </p:spPr>
        <p:txBody>
          <a:bodyPr vert="horz" lIns="91440" tIns="45720" rIns="91440" bIns="45720" rtlCol="0" anchor="t">
            <a:normAutofit/>
          </a:bodyPr>
          <a:lstStyle/>
          <a:p>
            <a:r>
              <a:rPr lang="en-US" dirty="0">
                <a:solidFill>
                  <a:srgbClr val="184504"/>
                </a:solidFill>
                <a:ea typeface="+mn-lt"/>
                <a:cs typeface="+mn-lt"/>
              </a:rPr>
              <a:t>More senior workers have higher salaries. Armed-forces and Priv-house-service don't have a high job salaries.</a:t>
            </a:r>
            <a:endParaRPr lang="en-US">
              <a:solidFill>
                <a:srgbClr val="184504"/>
              </a:solidFill>
              <a:cs typeface="Calibri" panose="020F0502020204030204"/>
            </a:endParaRPr>
          </a:p>
          <a:p>
            <a:r>
              <a:rPr lang="en-US" dirty="0">
                <a:solidFill>
                  <a:srgbClr val="184504"/>
                </a:solidFill>
                <a:ea typeface="+mn-lt"/>
                <a:cs typeface="+mn-lt"/>
              </a:rPr>
              <a:t>Interestingly, private house service has the widest range of age variation, however, the payment is no higher than 50K</a:t>
            </a:r>
            <a:endParaRPr lang="en-US" dirty="0">
              <a:solidFill>
                <a:srgbClr val="184504"/>
              </a:solidFill>
            </a:endParaRPr>
          </a:p>
        </p:txBody>
      </p:sp>
      <p:pic>
        <p:nvPicPr>
          <p:cNvPr id="4" name="Picture 3">
            <a:extLst>
              <a:ext uri="{FF2B5EF4-FFF2-40B4-BE49-F238E27FC236}">
                <a16:creationId xmlns:a16="http://schemas.microsoft.com/office/drawing/2014/main" id="{BD4860B4-BEE0-8B8B-F5AE-E1D875143762}"/>
              </a:ext>
            </a:extLst>
          </p:cNvPr>
          <p:cNvPicPr>
            <a:picLocks noChangeAspect="1"/>
          </p:cNvPicPr>
          <p:nvPr/>
        </p:nvPicPr>
        <p:blipFill>
          <a:blip r:embed="rId3"/>
          <a:stretch>
            <a:fillRect/>
          </a:stretch>
        </p:blipFill>
        <p:spPr>
          <a:xfrm>
            <a:off x="-2817" y="865366"/>
            <a:ext cx="11800535" cy="3691402"/>
          </a:xfrm>
          <a:prstGeom prst="rect">
            <a:avLst/>
          </a:prstGeom>
        </p:spPr>
      </p:pic>
    </p:spTree>
    <p:extLst>
      <p:ext uri="{BB962C8B-B14F-4D97-AF65-F5344CB8AC3E}">
        <p14:creationId xmlns:p14="http://schemas.microsoft.com/office/powerpoint/2010/main" val="1002319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999C19"/>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Triangle 16">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0FDB80-6DA8-0A98-928D-493E7591B9A5}"/>
              </a:ext>
            </a:extLst>
          </p:cNvPr>
          <p:cNvSpPr>
            <a:spLocks noGrp="1"/>
          </p:cNvSpPr>
          <p:nvPr>
            <p:ph type="title"/>
          </p:nvPr>
        </p:nvSpPr>
        <p:spPr>
          <a:xfrm>
            <a:off x="1285240" y="1050595"/>
            <a:ext cx="8074815" cy="1618489"/>
          </a:xfrm>
        </p:spPr>
        <p:txBody>
          <a:bodyPr anchor="ctr">
            <a:normAutofit/>
          </a:bodyPr>
          <a:lstStyle/>
          <a:p>
            <a:r>
              <a:rPr lang="en-US" sz="7200" b="1" dirty="0">
                <a:cs typeface="Calibri Light"/>
              </a:rPr>
              <a:t>ACKNOWLDEGMENT</a:t>
            </a:r>
          </a:p>
          <a:p>
            <a:endParaRPr lang="en-US" sz="7200">
              <a:cs typeface="Calibri Light"/>
            </a:endParaRPr>
          </a:p>
        </p:txBody>
      </p:sp>
      <p:sp>
        <p:nvSpPr>
          <p:cNvPr id="3" name="Content Placeholder 2">
            <a:extLst>
              <a:ext uri="{FF2B5EF4-FFF2-40B4-BE49-F238E27FC236}">
                <a16:creationId xmlns:a16="http://schemas.microsoft.com/office/drawing/2014/main" id="{58616E0B-E233-B78A-7C70-D4EE513F9894}"/>
              </a:ext>
            </a:extLst>
          </p:cNvPr>
          <p:cNvSpPr>
            <a:spLocks noGrp="1"/>
          </p:cNvSpPr>
          <p:nvPr>
            <p:ph idx="1"/>
          </p:nvPr>
        </p:nvSpPr>
        <p:spPr>
          <a:xfrm>
            <a:off x="1285240" y="2969469"/>
            <a:ext cx="8074815" cy="2800395"/>
          </a:xfrm>
        </p:spPr>
        <p:txBody>
          <a:bodyPr vert="horz" lIns="91440" tIns="45720" rIns="91440" bIns="45720" rtlCol="0" anchor="t">
            <a:normAutofit/>
          </a:bodyPr>
          <a:lstStyle/>
          <a:p>
            <a:pPr marL="0" indent="0">
              <a:buNone/>
            </a:pPr>
            <a:r>
              <a:rPr lang="en-US" sz="2400" dirty="0">
                <a:cs typeface="Calibri"/>
              </a:rPr>
              <a:t>The opportunity of learning that I had with </a:t>
            </a:r>
            <a:r>
              <a:rPr lang="en-US" sz="2400" dirty="0" err="1">
                <a:cs typeface="Calibri"/>
              </a:rPr>
              <a:t>Learnbay</a:t>
            </a:r>
            <a:r>
              <a:rPr lang="en-US" sz="2400" dirty="0">
                <a:cs typeface="Calibri"/>
              </a:rPr>
              <a:t> was a great chance for learning and understanding the intricacies of the subject of Data Science, Data Visualization and Data Analytics. I would like to thank all my mentors at </a:t>
            </a:r>
            <a:r>
              <a:rPr lang="en-US" sz="2400" dirty="0" err="1">
                <a:cs typeface="Calibri"/>
              </a:rPr>
              <a:t>Learnbay</a:t>
            </a:r>
            <a:r>
              <a:rPr lang="en-US" sz="2400" dirty="0">
                <a:cs typeface="Calibri"/>
              </a:rPr>
              <a:t> for their excellent teaching style which helps in shaping my skills in Data Science and  their encouragement.</a:t>
            </a:r>
            <a:endParaRPr lang="en-US" sz="2400" dirty="0"/>
          </a:p>
        </p:txBody>
      </p:sp>
    </p:spTree>
    <p:extLst>
      <p:ext uri="{BB962C8B-B14F-4D97-AF65-F5344CB8AC3E}">
        <p14:creationId xmlns:p14="http://schemas.microsoft.com/office/powerpoint/2010/main" val="30881690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l="-10000" r="-10000"/>
          </a:stretch>
        </a:blip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Freeform: Shape 45">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3">
            <a:extLst>
              <a:ext uri="{FF2B5EF4-FFF2-40B4-BE49-F238E27FC236}">
                <a16:creationId xmlns:a16="http://schemas.microsoft.com/office/drawing/2014/main" id="{74F67651-1123-2358-9874-4BF51F15D9F2}"/>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a:solidFill>
                  <a:srgbClr val="FFFFFF"/>
                </a:solidFill>
                <a:latin typeface="+mj-lt"/>
                <a:ea typeface="+mj-ea"/>
                <a:cs typeface="+mj-cs"/>
              </a:rPr>
              <a:t>Distribution of Age and Income Level</a:t>
            </a:r>
          </a:p>
        </p:txBody>
      </p:sp>
      <p:pic>
        <p:nvPicPr>
          <p:cNvPr id="3" name="Picture 2">
            <a:extLst>
              <a:ext uri="{FF2B5EF4-FFF2-40B4-BE49-F238E27FC236}">
                <a16:creationId xmlns:a16="http://schemas.microsoft.com/office/drawing/2014/main" id="{34C24F2B-113B-31B4-B10D-1710C041A3DE}"/>
              </a:ext>
            </a:extLst>
          </p:cNvPr>
          <p:cNvPicPr>
            <a:picLocks noChangeAspect="1"/>
          </p:cNvPicPr>
          <p:nvPr/>
        </p:nvPicPr>
        <p:blipFill>
          <a:blip r:embed="rId3"/>
          <a:stretch>
            <a:fillRect/>
          </a:stretch>
        </p:blipFill>
        <p:spPr>
          <a:xfrm>
            <a:off x="4502428" y="836763"/>
            <a:ext cx="7225748" cy="5184474"/>
          </a:xfrm>
          <a:prstGeom prst="rect">
            <a:avLst/>
          </a:prstGeom>
        </p:spPr>
      </p:pic>
    </p:spTree>
    <p:extLst>
      <p:ext uri="{BB962C8B-B14F-4D97-AF65-F5344CB8AC3E}">
        <p14:creationId xmlns:p14="http://schemas.microsoft.com/office/powerpoint/2010/main" val="9552153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itle 2">
            <a:extLst>
              <a:ext uri="{FF2B5EF4-FFF2-40B4-BE49-F238E27FC236}">
                <a16:creationId xmlns:a16="http://schemas.microsoft.com/office/drawing/2014/main" id="{D7981881-1E8C-6088-CEBF-C0394860EE2D}"/>
              </a:ext>
            </a:extLst>
          </p:cNvPr>
          <p:cNvSpPr>
            <a:spLocks noGrp="1"/>
          </p:cNvSpPr>
          <p:nvPr>
            <p:ph type="title"/>
          </p:nvPr>
        </p:nvSpPr>
        <p:spPr>
          <a:xfrm>
            <a:off x="683132" y="619651"/>
            <a:ext cx="3077100" cy="3071906"/>
          </a:xfrm>
        </p:spPr>
        <p:txBody>
          <a:bodyPr vert="horz" lIns="91440" tIns="45720" rIns="91440" bIns="45720" rtlCol="0" anchor="t">
            <a:normAutofit/>
          </a:bodyPr>
          <a:lstStyle/>
          <a:p>
            <a:r>
              <a:rPr lang="en-US" sz="4800" u="sng" kern="1200" dirty="0">
                <a:solidFill>
                  <a:srgbClr val="C00000"/>
                </a:solidFill>
                <a:latin typeface="Times New Roman"/>
                <a:cs typeface="Times New Roman"/>
              </a:rPr>
              <a:t>Visualizing the Target variable</a:t>
            </a:r>
            <a:r>
              <a:rPr lang="en-US" sz="4800" u="sng" dirty="0">
                <a:solidFill>
                  <a:srgbClr val="C00000"/>
                </a:solidFill>
                <a:latin typeface="Times New Roman"/>
                <a:cs typeface="Times New Roman"/>
              </a:rPr>
              <a:t> </a:t>
            </a:r>
            <a:endParaRPr lang="en-US" sz="4000" u="sng" kern="1200" dirty="0">
              <a:solidFill>
                <a:srgbClr val="C00000"/>
              </a:solidFill>
              <a:latin typeface="Times New Roman"/>
              <a:cs typeface="Times New Roman"/>
            </a:endParaRPr>
          </a:p>
        </p:txBody>
      </p:sp>
      <p:pic>
        <p:nvPicPr>
          <p:cNvPr id="2" name="Picture 1">
            <a:extLst>
              <a:ext uri="{FF2B5EF4-FFF2-40B4-BE49-F238E27FC236}">
                <a16:creationId xmlns:a16="http://schemas.microsoft.com/office/drawing/2014/main" id="{8963E8E2-EBE3-A432-4934-7B8DE1EF068F}"/>
              </a:ext>
            </a:extLst>
          </p:cNvPr>
          <p:cNvPicPr>
            <a:picLocks noChangeAspect="1"/>
          </p:cNvPicPr>
          <p:nvPr/>
        </p:nvPicPr>
        <p:blipFill>
          <a:blip r:embed="rId2"/>
          <a:stretch>
            <a:fillRect/>
          </a:stretch>
        </p:blipFill>
        <p:spPr>
          <a:xfrm>
            <a:off x="4610222" y="467208"/>
            <a:ext cx="7010159" cy="5923584"/>
          </a:xfrm>
          <a:prstGeom prst="rect">
            <a:avLst/>
          </a:prstGeom>
        </p:spPr>
      </p:pic>
    </p:spTree>
    <p:extLst>
      <p:ext uri="{BB962C8B-B14F-4D97-AF65-F5344CB8AC3E}">
        <p14:creationId xmlns:p14="http://schemas.microsoft.com/office/powerpoint/2010/main" val="30776098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9CA18-736A-3B2D-85AE-8C6598E95DAA}"/>
              </a:ext>
            </a:extLst>
          </p:cNvPr>
          <p:cNvSpPr>
            <a:spLocks noGrp="1"/>
          </p:cNvSpPr>
          <p:nvPr>
            <p:ph type="title" idx="4294967295"/>
          </p:nvPr>
        </p:nvSpPr>
        <p:spPr>
          <a:xfrm>
            <a:off x="1720272" y="1757795"/>
            <a:ext cx="9144000" cy="2763838"/>
          </a:xfrm>
        </p:spPr>
        <p:txBody>
          <a:bodyPr vert="horz" lIns="91440" tIns="45720" rIns="91440" bIns="45720" rtlCol="0" anchor="ctr">
            <a:normAutofit/>
          </a:bodyPr>
          <a:lstStyle/>
          <a:p>
            <a:pPr algn="ctr"/>
            <a:r>
              <a:rPr lang="en-US" sz="8800" b="1" kern="1200" dirty="0">
                <a:latin typeface="Times New Roman"/>
                <a:cs typeface="Times New Roman"/>
              </a:rPr>
              <a:t>RESULT</a:t>
            </a:r>
          </a:p>
        </p:txBody>
      </p:sp>
    </p:spTree>
    <p:extLst>
      <p:ext uri="{BB962C8B-B14F-4D97-AF65-F5344CB8AC3E}">
        <p14:creationId xmlns:p14="http://schemas.microsoft.com/office/powerpoint/2010/main" val="31816025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5F9CFCE6-877F-4858-B8BD-2C52CA8AFB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E4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8213F8A0-12AE-4514-8372-0DD766EC28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56866" y="480060"/>
            <a:ext cx="545812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F9CFCE6-877F-4858-B8BD-2C52CA8AFB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E4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213F8A0-12AE-4514-8372-0DD766EC28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56866" y="480060"/>
            <a:ext cx="5458122" cy="5897880"/>
          </a:xfrm>
          <a:prstGeom prst="rect">
            <a:avLst/>
          </a:prstGeom>
          <a:solidFill>
            <a:srgbClr val="FFFFFF"/>
          </a:solid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EFF17D4-9A8C-4CE5-B096-D8CCD44004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5458121"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EFF17D4-9A8C-4CE5-B096-D8CCD44004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5458121" cy="5897880"/>
          </a:xfrm>
          <a:prstGeom prst="rect">
            <a:avLst/>
          </a:prstGeom>
          <a:solidFill>
            <a:srgbClr val="FFFFFF"/>
          </a:solidFill>
          <a:ln w="57150">
            <a:solidFill>
              <a:srgbClr val="4FBF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1603C0CE-5E3B-0D9B-1C3F-318B11F7643D}"/>
              </a:ext>
            </a:extLst>
          </p:cNvPr>
          <p:cNvPicPr>
            <a:picLocks noChangeAspect="1"/>
          </p:cNvPicPr>
          <p:nvPr/>
        </p:nvPicPr>
        <p:blipFill>
          <a:blip r:embed="rId2"/>
          <a:stretch>
            <a:fillRect/>
          </a:stretch>
        </p:blipFill>
        <p:spPr>
          <a:xfrm>
            <a:off x="536349" y="2302635"/>
            <a:ext cx="5334541" cy="4071871"/>
          </a:xfrm>
          <a:prstGeom prst="rect">
            <a:avLst/>
          </a:prstGeom>
        </p:spPr>
      </p:pic>
      <p:pic>
        <p:nvPicPr>
          <p:cNvPr id="3" name="Picture 2">
            <a:extLst>
              <a:ext uri="{FF2B5EF4-FFF2-40B4-BE49-F238E27FC236}">
                <a16:creationId xmlns:a16="http://schemas.microsoft.com/office/drawing/2014/main" id="{5B659AC4-52E2-6411-27CB-7BAE7F81A847}"/>
              </a:ext>
            </a:extLst>
          </p:cNvPr>
          <p:cNvPicPr>
            <a:picLocks noChangeAspect="1"/>
          </p:cNvPicPr>
          <p:nvPr/>
        </p:nvPicPr>
        <p:blipFill>
          <a:blip r:embed="rId3"/>
          <a:stretch>
            <a:fillRect/>
          </a:stretch>
        </p:blipFill>
        <p:spPr>
          <a:xfrm>
            <a:off x="6345258" y="1653326"/>
            <a:ext cx="5366738" cy="4318715"/>
          </a:xfrm>
          <a:prstGeom prst="rect">
            <a:avLst/>
          </a:prstGeom>
        </p:spPr>
      </p:pic>
      <p:pic>
        <p:nvPicPr>
          <p:cNvPr id="6" name="Picture 5">
            <a:extLst>
              <a:ext uri="{FF2B5EF4-FFF2-40B4-BE49-F238E27FC236}">
                <a16:creationId xmlns:a16="http://schemas.microsoft.com/office/drawing/2014/main" id="{F328D869-38AF-12DA-AE2B-6F6D58A9CD91}"/>
              </a:ext>
            </a:extLst>
          </p:cNvPr>
          <p:cNvPicPr>
            <a:picLocks noChangeAspect="1"/>
          </p:cNvPicPr>
          <p:nvPr/>
        </p:nvPicPr>
        <p:blipFill>
          <a:blip r:embed="rId4"/>
          <a:stretch>
            <a:fillRect/>
          </a:stretch>
        </p:blipFill>
        <p:spPr>
          <a:xfrm>
            <a:off x="1337659" y="575458"/>
            <a:ext cx="4171950" cy="1628775"/>
          </a:xfrm>
          <a:prstGeom prst="rect">
            <a:avLst/>
          </a:prstGeom>
        </p:spPr>
      </p:pic>
    </p:spTree>
    <p:extLst>
      <p:ext uri="{BB962C8B-B14F-4D97-AF65-F5344CB8AC3E}">
        <p14:creationId xmlns:p14="http://schemas.microsoft.com/office/powerpoint/2010/main" val="951686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F9CFCE6-877F-4858-B8BD-2C52CA8AFB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E4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213F8A0-12AE-4514-8372-0DD766EC28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56866" y="480060"/>
            <a:ext cx="5458122" cy="5897880"/>
          </a:xfrm>
          <a:prstGeom prst="rect">
            <a:avLst/>
          </a:prstGeom>
          <a:solidFill>
            <a:srgbClr val="A44D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EFF17D4-9A8C-4CE5-B096-D8CCD44004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5458121" cy="589788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D49C04B3-F57E-3955-F764-8BA74BABFA82}"/>
              </a:ext>
            </a:extLst>
          </p:cNvPr>
          <p:cNvPicPr>
            <a:picLocks noChangeAspect="1"/>
          </p:cNvPicPr>
          <p:nvPr/>
        </p:nvPicPr>
        <p:blipFill>
          <a:blip r:embed="rId2"/>
          <a:stretch>
            <a:fillRect/>
          </a:stretch>
        </p:blipFill>
        <p:spPr>
          <a:xfrm>
            <a:off x="641180" y="2248094"/>
            <a:ext cx="5129784" cy="3885811"/>
          </a:xfrm>
          <a:prstGeom prst="rect">
            <a:avLst/>
          </a:prstGeom>
        </p:spPr>
      </p:pic>
      <p:graphicFrame>
        <p:nvGraphicFramePr>
          <p:cNvPr id="4" name="Diagram 3">
            <a:extLst>
              <a:ext uri="{FF2B5EF4-FFF2-40B4-BE49-F238E27FC236}">
                <a16:creationId xmlns:a16="http://schemas.microsoft.com/office/drawing/2014/main" id="{A9847EEC-9DC3-45A8-EACB-952CC9649939}"/>
              </a:ext>
            </a:extLst>
          </p:cNvPr>
          <p:cNvGraphicFramePr/>
          <p:nvPr>
            <p:extLst>
              <p:ext uri="{D42A27DB-BD31-4B8C-83A1-F6EECF244321}">
                <p14:modId xmlns:p14="http://schemas.microsoft.com/office/powerpoint/2010/main" val="1284179568"/>
              </p:ext>
            </p:extLst>
          </p:nvPr>
        </p:nvGraphicFramePr>
        <p:xfrm>
          <a:off x="1177636" y="480291"/>
          <a:ext cx="4052455" cy="103678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78" name="Diagram 177">
            <a:extLst>
              <a:ext uri="{FF2B5EF4-FFF2-40B4-BE49-F238E27FC236}">
                <a16:creationId xmlns:a16="http://schemas.microsoft.com/office/drawing/2014/main" id="{83CC36DC-CA8C-28AE-1558-42AD57E9ED4F}"/>
              </a:ext>
            </a:extLst>
          </p:cNvPr>
          <p:cNvGraphicFramePr/>
          <p:nvPr>
            <p:extLst>
              <p:ext uri="{D42A27DB-BD31-4B8C-83A1-F6EECF244321}">
                <p14:modId xmlns:p14="http://schemas.microsoft.com/office/powerpoint/2010/main" val="3626682798"/>
              </p:ext>
            </p:extLst>
          </p:nvPr>
        </p:nvGraphicFramePr>
        <p:xfrm>
          <a:off x="6927271" y="191655"/>
          <a:ext cx="4294910" cy="1614055"/>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11" name="Picture 10">
            <a:extLst>
              <a:ext uri="{FF2B5EF4-FFF2-40B4-BE49-F238E27FC236}">
                <a16:creationId xmlns:a16="http://schemas.microsoft.com/office/drawing/2014/main" id="{A9F44FF6-DB82-EDA1-78E7-26C0B98D46B2}"/>
              </a:ext>
            </a:extLst>
          </p:cNvPr>
          <p:cNvPicPr>
            <a:picLocks noChangeAspect="1"/>
          </p:cNvPicPr>
          <p:nvPr/>
        </p:nvPicPr>
        <p:blipFill>
          <a:blip r:embed="rId13"/>
          <a:stretch>
            <a:fillRect/>
          </a:stretch>
        </p:blipFill>
        <p:spPr>
          <a:xfrm>
            <a:off x="6365948" y="2034326"/>
            <a:ext cx="5250230" cy="4114800"/>
          </a:xfrm>
          <a:prstGeom prst="rect">
            <a:avLst/>
          </a:prstGeom>
        </p:spPr>
      </p:pic>
    </p:spTree>
    <p:extLst>
      <p:ext uri="{BB962C8B-B14F-4D97-AF65-F5344CB8AC3E}">
        <p14:creationId xmlns:p14="http://schemas.microsoft.com/office/powerpoint/2010/main" val="7601562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l="-6000" r="-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D674E-66A6-9E7B-D816-6D920796BBFE}"/>
              </a:ext>
            </a:extLst>
          </p:cNvPr>
          <p:cNvSpPr>
            <a:spLocks noGrp="1"/>
          </p:cNvSpPr>
          <p:nvPr>
            <p:ph type="title"/>
          </p:nvPr>
        </p:nvSpPr>
        <p:spPr/>
        <p:txBody>
          <a:bodyPr>
            <a:normAutofit/>
          </a:bodyPr>
          <a:lstStyle/>
          <a:p>
            <a:r>
              <a:rPr lang="en-US" sz="5400" b="1" u="sng" dirty="0">
                <a:solidFill>
                  <a:srgbClr val="C00000"/>
                </a:solidFill>
                <a:latin typeface="Times New Roman"/>
                <a:cs typeface="Calibri Light"/>
              </a:rPr>
              <a:t>CONCLUSION</a:t>
            </a:r>
            <a:endParaRPr lang="en-US" sz="4800" b="1" u="sng" dirty="0">
              <a:solidFill>
                <a:srgbClr val="C00000"/>
              </a:solidFill>
              <a:latin typeface="Times New Roman"/>
              <a:cs typeface="Times New Roman"/>
            </a:endParaRPr>
          </a:p>
        </p:txBody>
      </p:sp>
      <p:sp>
        <p:nvSpPr>
          <p:cNvPr id="3" name="Content Placeholder 2">
            <a:extLst>
              <a:ext uri="{FF2B5EF4-FFF2-40B4-BE49-F238E27FC236}">
                <a16:creationId xmlns:a16="http://schemas.microsoft.com/office/drawing/2014/main" id="{A50A5BA9-B697-EC48-4BBA-1285F75032DF}"/>
              </a:ext>
            </a:extLst>
          </p:cNvPr>
          <p:cNvSpPr>
            <a:spLocks noGrp="1"/>
          </p:cNvSpPr>
          <p:nvPr>
            <p:ph idx="1"/>
          </p:nvPr>
        </p:nvSpPr>
        <p:spPr>
          <a:xfrm>
            <a:off x="145473" y="2379807"/>
            <a:ext cx="10515600" cy="4351338"/>
          </a:xfrm>
        </p:spPr>
        <p:txBody>
          <a:bodyPr vert="horz" lIns="91440" tIns="45720" rIns="91440" bIns="45720" rtlCol="0" anchor="t">
            <a:normAutofit/>
          </a:bodyPr>
          <a:lstStyle/>
          <a:p>
            <a:r>
              <a:rPr lang="en-US" sz="2400" b="1" dirty="0" err="1">
                <a:latin typeface="Times New Roman"/>
                <a:cs typeface="Calibri"/>
              </a:rPr>
              <a:t>XGBoost</a:t>
            </a:r>
            <a:r>
              <a:rPr lang="en-US" sz="2400" b="1" dirty="0">
                <a:latin typeface="Times New Roman"/>
                <a:cs typeface="Calibri"/>
              </a:rPr>
              <a:t> model is giving the better testing accuracy i.e. 90%</a:t>
            </a:r>
          </a:p>
          <a:p>
            <a:r>
              <a:rPr lang="en-US" sz="2400" b="1" dirty="0">
                <a:latin typeface="Times New Roman"/>
                <a:ea typeface="+mn-lt"/>
                <a:cs typeface="+mn-lt"/>
              </a:rPr>
              <a:t>Age, </a:t>
            </a:r>
            <a:r>
              <a:rPr lang="en-US" sz="2400" b="1" dirty="0" err="1">
                <a:latin typeface="Times New Roman"/>
                <a:ea typeface="+mn-lt"/>
                <a:cs typeface="+mn-lt"/>
              </a:rPr>
              <a:t>hours_per_week</a:t>
            </a:r>
            <a:r>
              <a:rPr lang="en-US" sz="2400" b="1" dirty="0">
                <a:latin typeface="Times New Roman"/>
                <a:ea typeface="+mn-lt"/>
                <a:cs typeface="+mn-lt"/>
              </a:rPr>
              <a:t>, gender, race, occupation, education has vital role to play in determining the income level of a person.</a:t>
            </a:r>
          </a:p>
          <a:p>
            <a:r>
              <a:rPr lang="en-US" sz="2400" b="1" dirty="0">
                <a:latin typeface="Times New Roman"/>
                <a:ea typeface="+mn-lt"/>
                <a:cs typeface="+mn-lt"/>
              </a:rPr>
              <a:t>This project can be used to analyze and make plans to elevate the income level of a person. Investing in education, changing the profession, incentives to female, more gender-equality policies can be a better start.</a:t>
            </a:r>
          </a:p>
          <a:p>
            <a:r>
              <a:rPr lang="en-US" sz="2400" b="1" dirty="0">
                <a:latin typeface="Times New Roman"/>
                <a:ea typeface="+mn-lt"/>
                <a:cs typeface="+mn-lt"/>
              </a:rPr>
              <a:t>Analysis can be used to distribute the funding by the government into different sectors that </a:t>
            </a:r>
            <a:r>
              <a:rPr lang="en-US" sz="2400" b="1" err="1">
                <a:latin typeface="Times New Roman"/>
                <a:ea typeface="+mn-lt"/>
                <a:cs typeface="+mn-lt"/>
              </a:rPr>
              <a:t>favour</a:t>
            </a:r>
            <a:r>
              <a:rPr lang="en-US" sz="2400" b="1" dirty="0">
                <a:latin typeface="Times New Roman"/>
                <a:ea typeface="+mn-lt"/>
                <a:cs typeface="+mn-lt"/>
              </a:rPr>
              <a:t> increase in income level of particular group.</a:t>
            </a:r>
            <a:endParaRPr lang="en-US" sz="2400" b="1" dirty="0">
              <a:latin typeface="Times New Roman"/>
              <a:cs typeface="Calibri"/>
            </a:endParaRPr>
          </a:p>
        </p:txBody>
      </p:sp>
    </p:spTree>
    <p:extLst>
      <p:ext uri="{BB962C8B-B14F-4D97-AF65-F5344CB8AC3E}">
        <p14:creationId xmlns:p14="http://schemas.microsoft.com/office/powerpoint/2010/main" val="7449852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1233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AD318CC-E2A8-4E27-9548-A047A7899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E11E00-A72B-E4B6-FC68-BCB3E6DC10B3}"/>
              </a:ext>
            </a:extLst>
          </p:cNvPr>
          <p:cNvSpPr>
            <a:spLocks noGrp="1"/>
          </p:cNvSpPr>
          <p:nvPr>
            <p:ph type="title"/>
          </p:nvPr>
        </p:nvSpPr>
        <p:spPr>
          <a:xfrm>
            <a:off x="645065" y="1463040"/>
            <a:ext cx="3796306" cy="2690949"/>
          </a:xfrm>
        </p:spPr>
        <p:txBody>
          <a:bodyPr anchor="t">
            <a:normAutofit/>
          </a:bodyPr>
          <a:lstStyle/>
          <a:p>
            <a:r>
              <a:rPr lang="en-US" sz="4800" b="1" dirty="0">
                <a:latin typeface="Times New Roman"/>
                <a:cs typeface="Calibri Light"/>
              </a:rPr>
              <a:t>CONTENT</a:t>
            </a:r>
            <a:endParaRPr lang="en-US" sz="4800" b="1" dirty="0">
              <a:latin typeface="Times New Roman"/>
            </a:endParaRPr>
          </a:p>
        </p:txBody>
      </p:sp>
      <p:grpSp>
        <p:nvGrpSpPr>
          <p:cNvPr id="10" name="Group 9">
            <a:extLst>
              <a:ext uri="{FF2B5EF4-FFF2-40B4-BE49-F238E27FC236}">
                <a16:creationId xmlns:a16="http://schemas.microsoft.com/office/drawing/2014/main" id="{B14B560F-9DD7-4302-A60B-EBD3EF59B0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9667" y="4415246"/>
            <a:ext cx="11982332" cy="2087795"/>
            <a:chOff x="143163" y="5763486"/>
            <a:chExt cx="11982332" cy="739555"/>
          </a:xfrm>
        </p:grpSpPr>
        <p:sp>
          <p:nvSpPr>
            <p:cNvPr id="11" name="Rectangle 10">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21D6966-343E-49AC-A026-D2497E0C3C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06" y="587829"/>
            <a:ext cx="6505300" cy="568234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6D24490-B7DB-109A-9026-27EFCFF8026D}"/>
              </a:ext>
            </a:extLst>
          </p:cNvPr>
          <p:cNvSpPr>
            <a:spLocks noGrp="1"/>
          </p:cNvSpPr>
          <p:nvPr>
            <p:ph idx="1"/>
          </p:nvPr>
        </p:nvSpPr>
        <p:spPr>
          <a:xfrm>
            <a:off x="5656218" y="1463039"/>
            <a:ext cx="5542387" cy="4300447"/>
          </a:xfrm>
        </p:spPr>
        <p:txBody>
          <a:bodyPr vert="horz" lIns="91440" tIns="45720" rIns="91440" bIns="45720" rtlCol="0" anchor="t">
            <a:normAutofit/>
          </a:bodyPr>
          <a:lstStyle/>
          <a:p>
            <a:r>
              <a:rPr lang="en-US" sz="2200" dirty="0">
                <a:cs typeface="Calibri"/>
              </a:rPr>
              <a:t>Introduction</a:t>
            </a:r>
          </a:p>
          <a:p>
            <a:r>
              <a:rPr lang="en-US" sz="2200" dirty="0">
                <a:cs typeface="Calibri"/>
              </a:rPr>
              <a:t>Methodology</a:t>
            </a:r>
          </a:p>
          <a:p>
            <a:r>
              <a:rPr lang="en-US" sz="2200" dirty="0">
                <a:cs typeface="Calibri"/>
              </a:rPr>
              <a:t>Insights Drawn From EDA</a:t>
            </a:r>
          </a:p>
          <a:p>
            <a:r>
              <a:rPr lang="en-US" sz="2200" dirty="0">
                <a:cs typeface="Calibri"/>
              </a:rPr>
              <a:t>Analysis of numeric columns</a:t>
            </a:r>
          </a:p>
          <a:p>
            <a:r>
              <a:rPr lang="en-US" sz="2200" dirty="0">
                <a:cs typeface="Calibri"/>
              </a:rPr>
              <a:t>Bivariant Analysis</a:t>
            </a:r>
          </a:p>
          <a:p>
            <a:r>
              <a:rPr lang="en-US" sz="2200" dirty="0">
                <a:cs typeface="Calibri"/>
              </a:rPr>
              <a:t>Multivariant Analysis</a:t>
            </a:r>
          </a:p>
          <a:p>
            <a:r>
              <a:rPr lang="en-US" sz="2200" dirty="0">
                <a:cs typeface="Calibri"/>
              </a:rPr>
              <a:t>Result</a:t>
            </a:r>
          </a:p>
          <a:p>
            <a:r>
              <a:rPr lang="en-US" sz="2200" dirty="0">
                <a:cs typeface="Calibri"/>
              </a:rPr>
              <a:t>Conclusion</a:t>
            </a:r>
          </a:p>
        </p:txBody>
      </p:sp>
    </p:spTree>
    <p:extLst>
      <p:ext uri="{BB962C8B-B14F-4D97-AF65-F5344CB8AC3E}">
        <p14:creationId xmlns:p14="http://schemas.microsoft.com/office/powerpoint/2010/main" val="40280399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94B128-0965-DCCF-44C3-005452A95788}"/>
              </a:ext>
            </a:extLst>
          </p:cNvPr>
          <p:cNvSpPr>
            <a:spLocks noGrp="1"/>
          </p:cNvSpPr>
          <p:nvPr>
            <p:ph type="title"/>
          </p:nvPr>
        </p:nvSpPr>
        <p:spPr>
          <a:xfrm>
            <a:off x="1043631" y="809898"/>
            <a:ext cx="9942716" cy="1554480"/>
          </a:xfrm>
        </p:spPr>
        <p:txBody>
          <a:bodyPr anchor="ctr">
            <a:normAutofit/>
          </a:bodyPr>
          <a:lstStyle/>
          <a:p>
            <a:r>
              <a:rPr lang="en-US" sz="4800" b="1" u="sng" dirty="0">
                <a:latin typeface="Times New Roman"/>
                <a:cs typeface="Calibri Light"/>
              </a:rPr>
              <a:t>INTRODUCTION</a:t>
            </a:r>
            <a:endParaRPr lang="en-US" sz="4800" b="1" u="sng" dirty="0">
              <a:latin typeface="Times New Roman"/>
              <a:cs typeface="Times New Roman"/>
            </a:endParaRPr>
          </a:p>
        </p:txBody>
      </p:sp>
      <p:sp>
        <p:nvSpPr>
          <p:cNvPr id="3" name="Content Placeholder 2">
            <a:extLst>
              <a:ext uri="{FF2B5EF4-FFF2-40B4-BE49-F238E27FC236}">
                <a16:creationId xmlns:a16="http://schemas.microsoft.com/office/drawing/2014/main" id="{9FBC5EC3-EC7D-2A92-46A4-1B8A0873EA7F}"/>
              </a:ext>
            </a:extLst>
          </p:cNvPr>
          <p:cNvSpPr>
            <a:spLocks noGrp="1"/>
          </p:cNvSpPr>
          <p:nvPr>
            <p:ph idx="1"/>
          </p:nvPr>
        </p:nvSpPr>
        <p:spPr>
          <a:xfrm>
            <a:off x="1045028" y="3017522"/>
            <a:ext cx="9941319" cy="3124658"/>
          </a:xfrm>
        </p:spPr>
        <p:txBody>
          <a:bodyPr vert="horz" lIns="91440" tIns="45720" rIns="91440" bIns="45720" rtlCol="0" anchor="ctr">
            <a:normAutofit/>
          </a:bodyPr>
          <a:lstStyle/>
          <a:p>
            <a:pPr marL="0" indent="0">
              <a:buNone/>
            </a:pPr>
            <a:r>
              <a:rPr lang="en-US" sz="2200" dirty="0">
                <a:cs typeface="Calibri" panose="020F0502020204030204"/>
              </a:rPr>
              <a:t>Aim of the project is to predict the income level of the population based on demographic and employment features. </a:t>
            </a:r>
            <a:r>
              <a:rPr lang="en-US" sz="2200" dirty="0">
                <a:ea typeface="+mn-lt"/>
                <a:cs typeface="+mn-lt"/>
              </a:rPr>
              <a:t>The dataset provided contains 32561 rows, and 16 different independent features. Aim to predict if a person earns more than 50k$ per year or not. Since the data predicts 2 values (&gt;50K or &lt;=50K), this clearly is a classification problem, and we will train the classification models to predict the desired outputs.</a:t>
            </a:r>
          </a:p>
          <a:p>
            <a:pPr marL="0" indent="0">
              <a:buNone/>
            </a:pPr>
            <a:r>
              <a:rPr lang="en-US" sz="2200" dirty="0">
                <a:ea typeface="+mn-lt"/>
                <a:cs typeface="+mn-lt"/>
              </a:rPr>
              <a:t>The analysis and predictions will help economists, researchers, policymakers, and analysts to study trends in income distribution, gauge the impact of economic policies, and identify disparities in wealth and possible future steps needs to be taken.</a:t>
            </a:r>
            <a:endParaRPr lang="en-US" sz="2200"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59539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FB0DCF-9B7C-BA53-436D-11BDF16CEE84}"/>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2500" b="1" kern="1200" dirty="0">
                <a:solidFill>
                  <a:srgbClr val="FFFFFF"/>
                </a:solidFill>
                <a:latin typeface="+mj-lt"/>
                <a:ea typeface="+mj-ea"/>
                <a:cs typeface="+mj-cs"/>
              </a:rPr>
              <a:t>Data Dictionary</a:t>
            </a:r>
            <a:endParaRPr lang="en-US" sz="2500" kern="1200" dirty="0">
              <a:solidFill>
                <a:srgbClr val="FFFFFF"/>
              </a:solidFill>
              <a:latin typeface="+mj-lt"/>
              <a:ea typeface="+mj-ea"/>
              <a:cs typeface="+mj-cs"/>
            </a:endParaRPr>
          </a:p>
          <a:p>
            <a:br>
              <a:rPr lang="en-US" sz="2500" kern="1200">
                <a:solidFill>
                  <a:srgbClr val="FFFFFF"/>
                </a:solidFill>
                <a:latin typeface="+mj-lt"/>
                <a:ea typeface="+mj-ea"/>
                <a:cs typeface="+mj-cs"/>
              </a:rPr>
            </a:br>
            <a:endParaRPr lang="en-US" sz="2500" kern="1200">
              <a:solidFill>
                <a:srgbClr val="FFFFFF"/>
              </a:solidFill>
              <a:latin typeface="+mj-lt"/>
              <a:ea typeface="+mj-ea"/>
              <a:cs typeface="+mj-cs"/>
            </a:endParaRPr>
          </a:p>
        </p:txBody>
      </p:sp>
      <p:sp>
        <p:nvSpPr>
          <p:cNvPr id="3" name="Content Placeholder 2">
            <a:extLst>
              <a:ext uri="{FF2B5EF4-FFF2-40B4-BE49-F238E27FC236}">
                <a16:creationId xmlns:a16="http://schemas.microsoft.com/office/drawing/2014/main" id="{AD524CA2-F1DA-6340-A960-C64B657CF54C}"/>
              </a:ext>
            </a:extLst>
          </p:cNvPr>
          <p:cNvSpPr>
            <a:spLocks noGrp="1"/>
          </p:cNvSpPr>
          <p:nvPr>
            <p:ph idx="1"/>
          </p:nvPr>
        </p:nvSpPr>
        <p:spPr>
          <a:xfrm>
            <a:off x="8572499" y="390832"/>
            <a:ext cx="3233585" cy="873612"/>
          </a:xfrm>
        </p:spPr>
        <p:txBody>
          <a:bodyPr vert="horz" lIns="91440" tIns="45720" rIns="91440" bIns="45720" rtlCol="0" anchor="ctr">
            <a:normAutofit/>
          </a:bodyPr>
          <a:lstStyle/>
          <a:p>
            <a:pPr marL="0" indent="0">
              <a:buNone/>
            </a:pPr>
            <a:br>
              <a:rPr lang="en-US" sz="2000" kern="1200">
                <a:solidFill>
                  <a:srgbClr val="FFFFFF"/>
                </a:solidFill>
                <a:latin typeface="+mn-lt"/>
                <a:ea typeface="+mn-ea"/>
                <a:cs typeface="+mn-cs"/>
              </a:rPr>
            </a:br>
            <a:endParaRPr lang="en-US" sz="2000" kern="1200">
              <a:solidFill>
                <a:srgbClr val="FFFFFF"/>
              </a:solidFill>
              <a:latin typeface="+mn-lt"/>
              <a:ea typeface="+mn-ea"/>
              <a:cs typeface="+mn-cs"/>
            </a:endParaRPr>
          </a:p>
        </p:txBody>
      </p:sp>
      <p:graphicFrame>
        <p:nvGraphicFramePr>
          <p:cNvPr id="4" name="Table 3">
            <a:extLst>
              <a:ext uri="{FF2B5EF4-FFF2-40B4-BE49-F238E27FC236}">
                <a16:creationId xmlns:a16="http://schemas.microsoft.com/office/drawing/2014/main" id="{0E01D2F7-10C3-38E2-F18B-3D02CC62AE1A}"/>
              </a:ext>
            </a:extLst>
          </p:cNvPr>
          <p:cNvGraphicFramePr>
            <a:graphicFrameLocks noGrp="1"/>
          </p:cNvGraphicFramePr>
          <p:nvPr>
            <p:extLst>
              <p:ext uri="{D42A27DB-BD31-4B8C-83A1-F6EECF244321}">
                <p14:modId xmlns:p14="http://schemas.microsoft.com/office/powerpoint/2010/main" val="1923464448"/>
              </p:ext>
            </p:extLst>
          </p:nvPr>
        </p:nvGraphicFramePr>
        <p:xfrm>
          <a:off x="453422" y="1719448"/>
          <a:ext cx="11049044" cy="4475521"/>
        </p:xfrm>
        <a:graphic>
          <a:graphicData uri="http://schemas.openxmlformats.org/drawingml/2006/table">
            <a:tbl>
              <a:tblPr firstRow="1" bandRow="1">
                <a:tableStyleId>{D27102A9-8310-4765-A935-A1911B00CA55}</a:tableStyleId>
              </a:tblPr>
              <a:tblGrid>
                <a:gridCol w="2745323">
                  <a:extLst>
                    <a:ext uri="{9D8B030D-6E8A-4147-A177-3AD203B41FA5}">
                      <a16:colId xmlns:a16="http://schemas.microsoft.com/office/drawing/2014/main" val="2981917028"/>
                    </a:ext>
                  </a:extLst>
                </a:gridCol>
                <a:gridCol w="8303721">
                  <a:extLst>
                    <a:ext uri="{9D8B030D-6E8A-4147-A177-3AD203B41FA5}">
                      <a16:colId xmlns:a16="http://schemas.microsoft.com/office/drawing/2014/main" val="2748014685"/>
                    </a:ext>
                  </a:extLst>
                </a:gridCol>
              </a:tblGrid>
              <a:tr h="420329">
                <a:tc>
                  <a:txBody>
                    <a:bodyPr/>
                    <a:lstStyle/>
                    <a:p>
                      <a:pPr lvl="0">
                        <a:buNone/>
                      </a:pPr>
                      <a:r>
                        <a:rPr lang="en-US" sz="2000" b="1" u="none" strike="noStrike" noProof="0" dirty="0">
                          <a:solidFill>
                            <a:srgbClr val="000000"/>
                          </a:solidFill>
                        </a:rPr>
                        <a:t>Age</a:t>
                      </a:r>
                      <a:endParaRPr lang="en-US" sz="2000" b="1"/>
                    </a:p>
                  </a:txBody>
                  <a:tcPr marL="82959" marR="82959" marT="41480" marB="41480"/>
                </a:tc>
                <a:tc>
                  <a:txBody>
                    <a:bodyPr/>
                    <a:lstStyle/>
                    <a:p>
                      <a:pPr lvl="0">
                        <a:buNone/>
                      </a:pPr>
                      <a:r>
                        <a:rPr lang="en-US" sz="2000" b="0" u="none" strike="noStrike" noProof="0" dirty="0">
                          <a:solidFill>
                            <a:srgbClr val="000000"/>
                          </a:solidFill>
                        </a:rPr>
                        <a:t>The age of an employee</a:t>
                      </a:r>
                      <a:endParaRPr lang="en-US" sz="2000" b="0"/>
                    </a:p>
                  </a:txBody>
                  <a:tcPr marL="82959" marR="82959" marT="41480" marB="41480"/>
                </a:tc>
                <a:extLst>
                  <a:ext uri="{0D108BD9-81ED-4DB2-BD59-A6C34878D82A}">
                    <a16:rowId xmlns:a16="http://schemas.microsoft.com/office/drawing/2014/main" val="3358076233"/>
                  </a:ext>
                </a:extLst>
              </a:tr>
              <a:tr h="420329">
                <a:tc>
                  <a:txBody>
                    <a:bodyPr/>
                    <a:lstStyle/>
                    <a:p>
                      <a:pPr lvl="0">
                        <a:buNone/>
                      </a:pPr>
                      <a:r>
                        <a:rPr lang="en-US" sz="2000" b="1" u="none" strike="noStrike" noProof="0" dirty="0">
                          <a:solidFill>
                            <a:srgbClr val="000000"/>
                          </a:solidFill>
                        </a:rPr>
                        <a:t>Work-class</a:t>
                      </a:r>
                      <a:endParaRPr lang="en-US" sz="2000" b="1"/>
                    </a:p>
                  </a:txBody>
                  <a:tcPr marL="82959" marR="82959" marT="41480" marB="41480"/>
                </a:tc>
                <a:tc>
                  <a:txBody>
                    <a:bodyPr/>
                    <a:lstStyle/>
                    <a:p>
                      <a:pPr lvl="0">
                        <a:buNone/>
                      </a:pPr>
                      <a:r>
                        <a:rPr lang="en-US" sz="2000" b="0" u="none" strike="noStrike" noProof="0" dirty="0">
                          <a:solidFill>
                            <a:srgbClr val="000000"/>
                          </a:solidFill>
                        </a:rPr>
                        <a:t>Profession category</a:t>
                      </a:r>
                      <a:endParaRPr lang="en-US" sz="2000" b="0"/>
                    </a:p>
                  </a:txBody>
                  <a:tcPr marL="82959" marR="82959" marT="41480" marB="41480"/>
                </a:tc>
                <a:extLst>
                  <a:ext uri="{0D108BD9-81ED-4DB2-BD59-A6C34878D82A}">
                    <a16:rowId xmlns:a16="http://schemas.microsoft.com/office/drawing/2014/main" val="3490359538"/>
                  </a:ext>
                </a:extLst>
              </a:tr>
              <a:tr h="420329">
                <a:tc>
                  <a:txBody>
                    <a:bodyPr/>
                    <a:lstStyle/>
                    <a:p>
                      <a:pPr lvl="0">
                        <a:buNone/>
                      </a:pPr>
                      <a:r>
                        <a:rPr lang="en-US" sz="2000" b="1" u="none" strike="noStrike" noProof="0" err="1">
                          <a:solidFill>
                            <a:srgbClr val="000000"/>
                          </a:solidFill>
                        </a:rPr>
                        <a:t>Final_census</a:t>
                      </a:r>
                      <a:r>
                        <a:rPr lang="en-US" sz="2000" b="1" u="none" strike="noStrike" noProof="0" dirty="0">
                          <a:solidFill>
                            <a:srgbClr val="000000"/>
                          </a:solidFill>
                        </a:rPr>
                        <a:t> </a:t>
                      </a:r>
                      <a:endParaRPr lang="en-US" sz="2000" b="1"/>
                    </a:p>
                  </a:txBody>
                  <a:tcPr marL="82959" marR="82959" marT="41480" marB="41480"/>
                </a:tc>
                <a:tc>
                  <a:txBody>
                    <a:bodyPr/>
                    <a:lstStyle/>
                    <a:p>
                      <a:pPr lvl="0" algn="l">
                        <a:lnSpc>
                          <a:spcPct val="100000"/>
                        </a:lnSpc>
                        <a:spcBef>
                          <a:spcPts val="0"/>
                        </a:spcBef>
                        <a:spcAft>
                          <a:spcPts val="0"/>
                        </a:spcAft>
                        <a:buNone/>
                      </a:pPr>
                      <a:r>
                        <a:rPr lang="en-US" sz="2000" b="0" u="none" strike="noStrike" noProof="0" dirty="0">
                          <a:solidFill>
                            <a:srgbClr val="000000"/>
                          </a:solidFill>
                        </a:rPr>
                        <a:t>Census(population of the country)</a:t>
                      </a:r>
                    </a:p>
                  </a:txBody>
                  <a:tcPr marL="82959" marR="82959" marT="41480" marB="41480"/>
                </a:tc>
                <a:extLst>
                  <a:ext uri="{0D108BD9-81ED-4DB2-BD59-A6C34878D82A}">
                    <a16:rowId xmlns:a16="http://schemas.microsoft.com/office/drawing/2014/main" val="1028522925"/>
                  </a:ext>
                </a:extLst>
              </a:tr>
              <a:tr h="420329">
                <a:tc>
                  <a:txBody>
                    <a:bodyPr/>
                    <a:lstStyle/>
                    <a:p>
                      <a:pPr lvl="0">
                        <a:buNone/>
                      </a:pPr>
                      <a:r>
                        <a:rPr lang="en-US" sz="2000" b="1" u="none" strike="noStrike" noProof="0" dirty="0">
                          <a:solidFill>
                            <a:srgbClr val="000000"/>
                          </a:solidFill>
                        </a:rPr>
                        <a:t>Education</a:t>
                      </a:r>
                      <a:endParaRPr lang="en-US" sz="2000" b="1"/>
                    </a:p>
                  </a:txBody>
                  <a:tcPr marL="82959" marR="82959" marT="41480" marB="41480"/>
                </a:tc>
                <a:tc>
                  <a:txBody>
                    <a:bodyPr/>
                    <a:lstStyle/>
                    <a:p>
                      <a:pPr lvl="0" algn="l">
                        <a:lnSpc>
                          <a:spcPct val="100000"/>
                        </a:lnSpc>
                        <a:spcBef>
                          <a:spcPts val="0"/>
                        </a:spcBef>
                        <a:spcAft>
                          <a:spcPts val="0"/>
                        </a:spcAft>
                        <a:buNone/>
                      </a:pPr>
                      <a:r>
                        <a:rPr lang="en-US" sz="2000" b="0" u="none" strike="noStrike" noProof="0" dirty="0">
                          <a:solidFill>
                            <a:srgbClr val="000000"/>
                          </a:solidFill>
                        </a:rPr>
                        <a:t>Type of last (max) Education</a:t>
                      </a:r>
                    </a:p>
                  </a:txBody>
                  <a:tcPr marL="82959" marR="82959" marT="41480" marB="41480"/>
                </a:tc>
                <a:extLst>
                  <a:ext uri="{0D108BD9-81ED-4DB2-BD59-A6C34878D82A}">
                    <a16:rowId xmlns:a16="http://schemas.microsoft.com/office/drawing/2014/main" val="426791776"/>
                  </a:ext>
                </a:extLst>
              </a:tr>
              <a:tr h="420329">
                <a:tc>
                  <a:txBody>
                    <a:bodyPr/>
                    <a:lstStyle/>
                    <a:p>
                      <a:pPr lvl="0">
                        <a:buNone/>
                      </a:pPr>
                      <a:r>
                        <a:rPr lang="en-US" sz="2000" b="1" u="none" strike="noStrike" noProof="0" err="1">
                          <a:solidFill>
                            <a:srgbClr val="000000"/>
                          </a:solidFill>
                        </a:rPr>
                        <a:t>Education_num</a:t>
                      </a:r>
                      <a:endParaRPr lang="en-US" sz="2000" b="1"/>
                    </a:p>
                  </a:txBody>
                  <a:tcPr marL="82959" marR="82959" marT="41480" marB="41480"/>
                </a:tc>
                <a:tc>
                  <a:txBody>
                    <a:bodyPr/>
                    <a:lstStyle/>
                    <a:p>
                      <a:pPr lvl="0" algn="l">
                        <a:lnSpc>
                          <a:spcPct val="100000"/>
                        </a:lnSpc>
                        <a:spcBef>
                          <a:spcPts val="0"/>
                        </a:spcBef>
                        <a:spcAft>
                          <a:spcPts val="0"/>
                        </a:spcAft>
                        <a:buNone/>
                      </a:pPr>
                      <a:r>
                        <a:rPr lang="en-US" sz="2000" b="0" u="none" strike="noStrike" noProof="0" dirty="0">
                          <a:solidFill>
                            <a:srgbClr val="000000"/>
                          </a:solidFill>
                        </a:rPr>
                        <a:t>Years spend on studies</a:t>
                      </a:r>
                    </a:p>
                  </a:txBody>
                  <a:tcPr marL="82959" marR="82959" marT="41480" marB="41480"/>
                </a:tc>
                <a:extLst>
                  <a:ext uri="{0D108BD9-81ED-4DB2-BD59-A6C34878D82A}">
                    <a16:rowId xmlns:a16="http://schemas.microsoft.com/office/drawing/2014/main" val="2416544050"/>
                  </a:ext>
                </a:extLst>
              </a:tr>
              <a:tr h="420329">
                <a:tc>
                  <a:txBody>
                    <a:bodyPr/>
                    <a:lstStyle/>
                    <a:p>
                      <a:pPr lvl="0">
                        <a:buNone/>
                      </a:pPr>
                      <a:r>
                        <a:rPr lang="en-US" sz="2000" b="1" u="none" strike="noStrike" noProof="0" dirty="0">
                          <a:solidFill>
                            <a:srgbClr val="000000"/>
                          </a:solidFill>
                        </a:rPr>
                        <a:t>Marital Status</a:t>
                      </a:r>
                      <a:endParaRPr lang="en-US" sz="2000" b="1"/>
                    </a:p>
                  </a:txBody>
                  <a:tcPr marL="82959" marR="82959" marT="41480" marB="41480"/>
                </a:tc>
                <a:tc>
                  <a:txBody>
                    <a:bodyPr/>
                    <a:lstStyle/>
                    <a:p>
                      <a:pPr lvl="0" algn="l">
                        <a:lnSpc>
                          <a:spcPct val="100000"/>
                        </a:lnSpc>
                        <a:spcBef>
                          <a:spcPts val="0"/>
                        </a:spcBef>
                        <a:spcAft>
                          <a:spcPts val="0"/>
                        </a:spcAft>
                        <a:buNone/>
                      </a:pPr>
                      <a:r>
                        <a:rPr lang="en-US" sz="2000" b="0" u="none" strike="noStrike" noProof="0" dirty="0">
                          <a:solidFill>
                            <a:srgbClr val="000000"/>
                          </a:solidFill>
                        </a:rPr>
                        <a:t>Person married or not</a:t>
                      </a:r>
                    </a:p>
                  </a:txBody>
                  <a:tcPr marL="82959" marR="82959" marT="41480" marB="41480"/>
                </a:tc>
                <a:extLst>
                  <a:ext uri="{0D108BD9-81ED-4DB2-BD59-A6C34878D82A}">
                    <a16:rowId xmlns:a16="http://schemas.microsoft.com/office/drawing/2014/main" val="2766151237"/>
                  </a:ext>
                </a:extLst>
              </a:tr>
              <a:tr h="420329">
                <a:tc>
                  <a:txBody>
                    <a:bodyPr/>
                    <a:lstStyle/>
                    <a:p>
                      <a:pPr lvl="0">
                        <a:buNone/>
                      </a:pPr>
                      <a:r>
                        <a:rPr lang="en-US" sz="2000" b="1" u="none" strike="noStrike" noProof="0" dirty="0">
                          <a:solidFill>
                            <a:srgbClr val="000000"/>
                          </a:solidFill>
                        </a:rPr>
                        <a:t>Occupation</a:t>
                      </a:r>
                      <a:endParaRPr lang="en-US" sz="2000" b="1"/>
                    </a:p>
                  </a:txBody>
                  <a:tcPr marL="82959" marR="82959" marT="41480" marB="41480"/>
                </a:tc>
                <a:tc>
                  <a:txBody>
                    <a:bodyPr/>
                    <a:lstStyle/>
                    <a:p>
                      <a:pPr lvl="0">
                        <a:buNone/>
                      </a:pPr>
                      <a:r>
                        <a:rPr lang="en-US" sz="2000" b="0" u="none" strike="noStrike" noProof="0" dirty="0">
                          <a:solidFill>
                            <a:srgbClr val="000000"/>
                          </a:solidFill>
                        </a:rPr>
                        <a:t>Occupation</a:t>
                      </a:r>
                    </a:p>
                  </a:txBody>
                  <a:tcPr marL="82959" marR="82959" marT="41480" marB="41480"/>
                </a:tc>
                <a:extLst>
                  <a:ext uri="{0D108BD9-81ED-4DB2-BD59-A6C34878D82A}">
                    <a16:rowId xmlns:a16="http://schemas.microsoft.com/office/drawing/2014/main" val="1132011042"/>
                  </a:ext>
                </a:extLst>
              </a:tr>
              <a:tr h="420329">
                <a:tc>
                  <a:txBody>
                    <a:bodyPr/>
                    <a:lstStyle/>
                    <a:p>
                      <a:pPr lvl="0">
                        <a:buNone/>
                      </a:pPr>
                      <a:r>
                        <a:rPr lang="en-US" sz="2000" b="1" u="none" strike="noStrike" noProof="0" dirty="0">
                          <a:solidFill>
                            <a:srgbClr val="000000"/>
                          </a:solidFill>
                        </a:rPr>
                        <a:t>Relationship</a:t>
                      </a:r>
                      <a:endParaRPr lang="en-US" sz="2000" b="1"/>
                    </a:p>
                  </a:txBody>
                  <a:tcPr marL="82959" marR="82959" marT="41480" marB="41480"/>
                </a:tc>
                <a:tc>
                  <a:txBody>
                    <a:bodyPr/>
                    <a:lstStyle/>
                    <a:p>
                      <a:pPr lvl="0" algn="l">
                        <a:lnSpc>
                          <a:spcPct val="100000"/>
                        </a:lnSpc>
                        <a:spcBef>
                          <a:spcPts val="0"/>
                        </a:spcBef>
                        <a:spcAft>
                          <a:spcPts val="0"/>
                        </a:spcAft>
                        <a:buNone/>
                      </a:pPr>
                      <a:r>
                        <a:rPr lang="en-US" sz="2000" b="0" u="none" strike="noStrike" noProof="0" dirty="0">
                          <a:solidFill>
                            <a:srgbClr val="000000"/>
                          </a:solidFill>
                        </a:rPr>
                        <a:t>Bounded by any relation or dependent</a:t>
                      </a:r>
                    </a:p>
                  </a:txBody>
                  <a:tcPr marL="82959" marR="82959" marT="41480" marB="41480"/>
                </a:tc>
                <a:extLst>
                  <a:ext uri="{0D108BD9-81ED-4DB2-BD59-A6C34878D82A}">
                    <a16:rowId xmlns:a16="http://schemas.microsoft.com/office/drawing/2014/main" val="4277463558"/>
                  </a:ext>
                </a:extLst>
              </a:tr>
              <a:tr h="420329">
                <a:tc>
                  <a:txBody>
                    <a:bodyPr/>
                    <a:lstStyle/>
                    <a:p>
                      <a:pPr lvl="0">
                        <a:buNone/>
                      </a:pPr>
                      <a:r>
                        <a:rPr lang="en-US" sz="2000" b="1" u="none" strike="noStrike" noProof="0" dirty="0">
                          <a:solidFill>
                            <a:srgbClr val="000000"/>
                          </a:solidFill>
                        </a:rPr>
                        <a:t>Race</a:t>
                      </a:r>
                    </a:p>
                  </a:txBody>
                  <a:tcPr marL="82959" marR="82959" marT="41480" marB="41480"/>
                </a:tc>
                <a:tc>
                  <a:txBody>
                    <a:bodyPr/>
                    <a:lstStyle/>
                    <a:p>
                      <a:pPr lvl="0">
                        <a:buNone/>
                      </a:pPr>
                      <a:r>
                        <a:rPr lang="en-US" sz="2000" b="0" u="none" strike="noStrike" noProof="0" dirty="0">
                          <a:solidFill>
                            <a:srgbClr val="000000"/>
                          </a:solidFill>
                        </a:rPr>
                        <a:t>which ethnicity belongs to the employee</a:t>
                      </a:r>
                      <a:endParaRPr lang="en-US" sz="2000" b="0"/>
                    </a:p>
                  </a:txBody>
                  <a:tcPr marL="82959" marR="82959" marT="41480" marB="41480"/>
                </a:tc>
                <a:extLst>
                  <a:ext uri="{0D108BD9-81ED-4DB2-BD59-A6C34878D82A}">
                    <a16:rowId xmlns:a16="http://schemas.microsoft.com/office/drawing/2014/main" val="3807086327"/>
                  </a:ext>
                </a:extLst>
              </a:tr>
              <a:tr h="669207">
                <a:tc>
                  <a:txBody>
                    <a:bodyPr/>
                    <a:lstStyle/>
                    <a:p>
                      <a:pPr lvl="0">
                        <a:buNone/>
                      </a:pPr>
                      <a:r>
                        <a:rPr lang="en-US" sz="2000" b="1" u="none" strike="noStrike" noProof="0" dirty="0">
                          <a:solidFill>
                            <a:srgbClr val="000000"/>
                          </a:solidFill>
                        </a:rPr>
                        <a:t>Gender</a:t>
                      </a:r>
                    </a:p>
                  </a:txBody>
                  <a:tcPr marL="82959" marR="82959" marT="41480" marB="41480"/>
                </a:tc>
                <a:tc>
                  <a:txBody>
                    <a:bodyPr/>
                    <a:lstStyle/>
                    <a:p>
                      <a:pPr marL="0" lvl="0" indent="0" algn="l">
                        <a:lnSpc>
                          <a:spcPct val="100000"/>
                        </a:lnSpc>
                        <a:spcBef>
                          <a:spcPts val="0"/>
                        </a:spcBef>
                        <a:spcAft>
                          <a:spcPts val="0"/>
                        </a:spcAft>
                        <a:buNone/>
                      </a:pPr>
                      <a:r>
                        <a:rPr lang="en-US" sz="2000" b="0" u="none" strike="noStrike" noProof="0" dirty="0">
                          <a:solidFill>
                            <a:srgbClr val="000000"/>
                          </a:solidFill>
                        </a:rPr>
                        <a:t>gender of the employee</a:t>
                      </a:r>
                      <a:endParaRPr lang="en-US" sz="2000" b="0"/>
                    </a:p>
                    <a:p>
                      <a:pPr lvl="0">
                        <a:buNone/>
                      </a:pPr>
                      <a:endParaRPr lang="en-US" sz="2000" b="0" u="none" strike="noStrike" noProof="0" dirty="0">
                        <a:solidFill>
                          <a:srgbClr val="000000"/>
                        </a:solidFill>
                      </a:endParaRPr>
                    </a:p>
                  </a:txBody>
                  <a:tcPr marL="82959" marR="82959" marT="41480" marB="41480"/>
                </a:tc>
                <a:extLst>
                  <a:ext uri="{0D108BD9-81ED-4DB2-BD59-A6C34878D82A}">
                    <a16:rowId xmlns:a16="http://schemas.microsoft.com/office/drawing/2014/main" val="1717936432"/>
                  </a:ext>
                </a:extLst>
              </a:tr>
            </a:tbl>
          </a:graphicData>
        </a:graphic>
      </p:graphicFrame>
    </p:spTree>
    <p:extLst>
      <p:ext uri="{BB962C8B-B14F-4D97-AF65-F5344CB8AC3E}">
        <p14:creationId xmlns:p14="http://schemas.microsoft.com/office/powerpoint/2010/main" val="32651067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8533" y="918266"/>
            <a:ext cx="706127" cy="5863534"/>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7879" y="643467"/>
            <a:ext cx="420307" cy="5668919"/>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12">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8387" y="643467"/>
            <a:ext cx="10933503" cy="5391944"/>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graphicFrame>
        <p:nvGraphicFramePr>
          <p:cNvPr id="4" name="Table 3">
            <a:extLst>
              <a:ext uri="{FF2B5EF4-FFF2-40B4-BE49-F238E27FC236}">
                <a16:creationId xmlns:a16="http://schemas.microsoft.com/office/drawing/2014/main" id="{78C41DEE-7F82-5E28-8109-2CE3BF7616C2}"/>
              </a:ext>
            </a:extLst>
          </p:cNvPr>
          <p:cNvGraphicFramePr>
            <a:graphicFrameLocks noGrp="1"/>
          </p:cNvGraphicFramePr>
          <p:nvPr>
            <p:extLst>
              <p:ext uri="{D42A27DB-BD31-4B8C-83A1-F6EECF244321}">
                <p14:modId xmlns:p14="http://schemas.microsoft.com/office/powerpoint/2010/main" val="3923971975"/>
              </p:ext>
            </p:extLst>
          </p:nvPr>
        </p:nvGraphicFramePr>
        <p:xfrm>
          <a:off x="1263578" y="1637741"/>
          <a:ext cx="9664847" cy="3404336"/>
        </p:xfrm>
        <a:graphic>
          <a:graphicData uri="http://schemas.openxmlformats.org/drawingml/2006/table">
            <a:tbl>
              <a:tblPr firstRow="1" bandRow="1">
                <a:tableStyleId>{0E3FDE45-AF77-4B5C-9715-49D594BDF05E}</a:tableStyleId>
              </a:tblPr>
              <a:tblGrid>
                <a:gridCol w="4170510">
                  <a:extLst>
                    <a:ext uri="{9D8B030D-6E8A-4147-A177-3AD203B41FA5}">
                      <a16:colId xmlns:a16="http://schemas.microsoft.com/office/drawing/2014/main" val="3988524606"/>
                    </a:ext>
                  </a:extLst>
                </a:gridCol>
                <a:gridCol w="5494337">
                  <a:extLst>
                    <a:ext uri="{9D8B030D-6E8A-4147-A177-3AD203B41FA5}">
                      <a16:colId xmlns:a16="http://schemas.microsoft.com/office/drawing/2014/main" val="2855016439"/>
                    </a:ext>
                  </a:extLst>
                </a:gridCol>
              </a:tblGrid>
              <a:tr h="431216">
                <a:tc>
                  <a:txBody>
                    <a:bodyPr/>
                    <a:lstStyle/>
                    <a:p>
                      <a:pPr lvl="0">
                        <a:buNone/>
                      </a:pPr>
                      <a:r>
                        <a:rPr lang="en-US" sz="2000" b="1" u="none" strike="noStrike" noProof="0">
                          <a:solidFill>
                            <a:srgbClr val="000000"/>
                          </a:solidFill>
                        </a:rPr>
                        <a:t>Capital-gain</a:t>
                      </a:r>
                      <a:endParaRPr lang="en-US" sz="2000" b="1"/>
                    </a:p>
                  </a:txBody>
                  <a:tcPr marL="85108" marR="85108" marT="42554" marB="42554"/>
                </a:tc>
                <a:tc>
                  <a:txBody>
                    <a:bodyPr/>
                    <a:lstStyle/>
                    <a:p>
                      <a:pPr lvl="0">
                        <a:buNone/>
                      </a:pPr>
                      <a:r>
                        <a:rPr lang="en-US" sz="2000" b="0" i="0" u="none" strike="noStrike" noProof="0">
                          <a:solidFill>
                            <a:srgbClr val="000000"/>
                          </a:solidFill>
                          <a:latin typeface="Calibri"/>
                        </a:rPr>
                        <a:t>profit earned when selling a capital asset</a:t>
                      </a:r>
                      <a:endParaRPr lang="en-US" sz="2000"/>
                    </a:p>
                  </a:txBody>
                  <a:tcPr marL="85108" marR="85108" marT="42554" marB="42554"/>
                </a:tc>
                <a:extLst>
                  <a:ext uri="{0D108BD9-81ED-4DB2-BD59-A6C34878D82A}">
                    <a16:rowId xmlns:a16="http://schemas.microsoft.com/office/drawing/2014/main" val="661741901"/>
                  </a:ext>
                </a:extLst>
              </a:tr>
              <a:tr h="743280">
                <a:tc>
                  <a:txBody>
                    <a:bodyPr/>
                    <a:lstStyle/>
                    <a:p>
                      <a:pPr lvl="0">
                        <a:buNone/>
                      </a:pPr>
                      <a:r>
                        <a:rPr lang="en-US" sz="2000" b="1" u="none" strike="noStrike" noProof="0">
                          <a:solidFill>
                            <a:srgbClr val="000000"/>
                          </a:solidFill>
                        </a:rPr>
                        <a:t>Capital-loss</a:t>
                      </a:r>
                      <a:endParaRPr lang="en-US" sz="2000" b="1"/>
                    </a:p>
                  </a:txBody>
                  <a:tcPr marL="85108" marR="85108" marT="42554" marB="42554"/>
                </a:tc>
                <a:tc>
                  <a:txBody>
                    <a:bodyPr/>
                    <a:lstStyle/>
                    <a:p>
                      <a:pPr lvl="0">
                        <a:buNone/>
                      </a:pPr>
                      <a:r>
                        <a:rPr lang="en-US" sz="2000" b="0" i="0" u="none" strike="noStrike" noProof="0">
                          <a:solidFill>
                            <a:srgbClr val="000000"/>
                          </a:solidFill>
                          <a:latin typeface="Calibri"/>
                        </a:rPr>
                        <a:t>financial loss incurred when selling a capital asset at a price lower than its original purchase price</a:t>
                      </a:r>
                      <a:endParaRPr lang="en-US" sz="2000"/>
                    </a:p>
                  </a:txBody>
                  <a:tcPr marL="85108" marR="85108" marT="42554" marB="42554"/>
                </a:tc>
                <a:extLst>
                  <a:ext uri="{0D108BD9-81ED-4DB2-BD59-A6C34878D82A}">
                    <a16:rowId xmlns:a16="http://schemas.microsoft.com/office/drawing/2014/main" val="3481670452"/>
                  </a:ext>
                </a:extLst>
              </a:tr>
              <a:tr h="743280">
                <a:tc>
                  <a:txBody>
                    <a:bodyPr/>
                    <a:lstStyle/>
                    <a:p>
                      <a:pPr marL="0" lvl="0" indent="0" algn="l">
                        <a:lnSpc>
                          <a:spcPct val="100000"/>
                        </a:lnSpc>
                        <a:spcBef>
                          <a:spcPts val="0"/>
                        </a:spcBef>
                        <a:spcAft>
                          <a:spcPts val="0"/>
                        </a:spcAft>
                        <a:buNone/>
                      </a:pPr>
                      <a:r>
                        <a:rPr lang="en-US" sz="2000" b="1" u="none" strike="noStrike" noProof="0">
                          <a:solidFill>
                            <a:srgbClr val="000000"/>
                          </a:solidFill>
                        </a:rPr>
                        <a:t>Hours/week </a:t>
                      </a:r>
                      <a:endParaRPr lang="en-US" sz="2000" b="1"/>
                    </a:p>
                  </a:txBody>
                  <a:tcPr marL="85108" marR="85108" marT="42554" marB="42554"/>
                </a:tc>
                <a:tc>
                  <a:txBody>
                    <a:bodyPr/>
                    <a:lstStyle/>
                    <a:p>
                      <a:pPr lvl="0" algn="l">
                        <a:lnSpc>
                          <a:spcPct val="100000"/>
                        </a:lnSpc>
                        <a:spcBef>
                          <a:spcPts val="0"/>
                        </a:spcBef>
                        <a:spcAft>
                          <a:spcPts val="0"/>
                        </a:spcAft>
                        <a:buNone/>
                      </a:pPr>
                      <a:r>
                        <a:rPr lang="en-US" sz="2000" u="none" strike="noStrike" noProof="0">
                          <a:solidFill>
                            <a:srgbClr val="000000"/>
                          </a:solidFill>
                        </a:rPr>
                        <a:t>How many working hours in a week</a:t>
                      </a:r>
                    </a:p>
                    <a:p>
                      <a:pPr lvl="0">
                        <a:buNone/>
                      </a:pPr>
                      <a:endParaRPr lang="en-US" sz="2000"/>
                    </a:p>
                  </a:txBody>
                  <a:tcPr marL="85108" marR="85108" marT="42554" marB="42554"/>
                </a:tc>
                <a:extLst>
                  <a:ext uri="{0D108BD9-81ED-4DB2-BD59-A6C34878D82A}">
                    <a16:rowId xmlns:a16="http://schemas.microsoft.com/office/drawing/2014/main" val="3035539136"/>
                  </a:ext>
                </a:extLst>
              </a:tr>
              <a:tr h="743280">
                <a:tc>
                  <a:txBody>
                    <a:bodyPr/>
                    <a:lstStyle/>
                    <a:p>
                      <a:pPr lvl="0">
                        <a:buNone/>
                      </a:pPr>
                      <a:r>
                        <a:rPr lang="en-US" sz="2000" b="1" u="none" strike="noStrike" noProof="0">
                          <a:solidFill>
                            <a:srgbClr val="000000"/>
                          </a:solidFill>
                        </a:rPr>
                        <a:t>Country</a:t>
                      </a:r>
                      <a:endParaRPr lang="en-US" sz="2000" b="1"/>
                    </a:p>
                  </a:txBody>
                  <a:tcPr marL="85108" marR="85108" marT="42554" marB="42554"/>
                </a:tc>
                <a:tc>
                  <a:txBody>
                    <a:bodyPr/>
                    <a:lstStyle/>
                    <a:p>
                      <a:pPr lvl="0" algn="l">
                        <a:lnSpc>
                          <a:spcPct val="100000"/>
                        </a:lnSpc>
                        <a:spcBef>
                          <a:spcPts val="0"/>
                        </a:spcBef>
                        <a:spcAft>
                          <a:spcPts val="0"/>
                        </a:spcAft>
                        <a:buNone/>
                      </a:pPr>
                      <a:r>
                        <a:rPr lang="en-US" sz="2000" u="none" strike="noStrike" noProof="0">
                          <a:solidFill>
                            <a:srgbClr val="000000"/>
                          </a:solidFill>
                        </a:rPr>
                        <a:t>Country where it belongs</a:t>
                      </a:r>
                    </a:p>
                    <a:p>
                      <a:pPr lvl="0">
                        <a:buNone/>
                      </a:pPr>
                      <a:endParaRPr lang="en-US" sz="2000"/>
                    </a:p>
                  </a:txBody>
                  <a:tcPr marL="85108" marR="85108" marT="42554" marB="42554"/>
                </a:tc>
                <a:extLst>
                  <a:ext uri="{0D108BD9-81ED-4DB2-BD59-A6C34878D82A}">
                    <a16:rowId xmlns:a16="http://schemas.microsoft.com/office/drawing/2014/main" val="3277144282"/>
                  </a:ext>
                </a:extLst>
              </a:tr>
              <a:tr h="743280">
                <a:tc>
                  <a:txBody>
                    <a:bodyPr/>
                    <a:lstStyle/>
                    <a:p>
                      <a:pPr lvl="0">
                        <a:buNone/>
                      </a:pPr>
                      <a:r>
                        <a:rPr lang="en-US" sz="2000" b="1" u="none" strike="noStrike" noProof="0">
                          <a:solidFill>
                            <a:srgbClr val="000000"/>
                          </a:solidFill>
                        </a:rPr>
                        <a:t>Income threshold</a:t>
                      </a:r>
                      <a:r>
                        <a:rPr lang="en-US" sz="2000" b="1" u="none" strike="noStrike" noProof="0">
                          <a:solidFill>
                            <a:srgbClr val="FF0000"/>
                          </a:solidFill>
                        </a:rPr>
                        <a:t>(Target Column)</a:t>
                      </a:r>
                      <a:endParaRPr lang="en-US" sz="2000" b="1"/>
                    </a:p>
                  </a:txBody>
                  <a:tcPr marL="85108" marR="85108" marT="42554" marB="42554"/>
                </a:tc>
                <a:tc>
                  <a:txBody>
                    <a:bodyPr/>
                    <a:lstStyle/>
                    <a:p>
                      <a:pPr lvl="0" algn="l">
                        <a:lnSpc>
                          <a:spcPct val="100000"/>
                        </a:lnSpc>
                        <a:spcBef>
                          <a:spcPts val="0"/>
                        </a:spcBef>
                        <a:spcAft>
                          <a:spcPts val="0"/>
                        </a:spcAft>
                        <a:buNone/>
                      </a:pPr>
                      <a:r>
                        <a:rPr lang="en-US" sz="2000" u="none" strike="noStrike" noProof="0">
                          <a:solidFill>
                            <a:srgbClr val="000000"/>
                          </a:solidFill>
                        </a:rPr>
                        <a:t>two range of Income one is &lt;=50k and &gt;50K</a:t>
                      </a:r>
                    </a:p>
                    <a:p>
                      <a:pPr lvl="0">
                        <a:buNone/>
                      </a:pPr>
                      <a:endParaRPr lang="en-US" sz="2000"/>
                    </a:p>
                  </a:txBody>
                  <a:tcPr marL="85108" marR="85108" marT="42554" marB="42554"/>
                </a:tc>
                <a:extLst>
                  <a:ext uri="{0D108BD9-81ED-4DB2-BD59-A6C34878D82A}">
                    <a16:rowId xmlns:a16="http://schemas.microsoft.com/office/drawing/2014/main" val="2289449472"/>
                  </a:ext>
                </a:extLst>
              </a:tr>
            </a:tbl>
          </a:graphicData>
        </a:graphic>
      </p:graphicFrame>
    </p:spTree>
    <p:extLst>
      <p:ext uri="{BB962C8B-B14F-4D97-AF65-F5344CB8AC3E}">
        <p14:creationId xmlns:p14="http://schemas.microsoft.com/office/powerpoint/2010/main" val="1097536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3">
            <a:extLst>
              <a:ext uri="{FF2B5EF4-FFF2-40B4-BE49-F238E27FC236}">
                <a16:creationId xmlns:a16="http://schemas.microsoft.com/office/drawing/2014/main" id="{A98784AF-FC1C-B0C4-3CE1-5C9E701750C0}"/>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15119" r="8437"/>
          <a:stretch/>
        </p:blipFill>
        <p:spPr>
          <a:xfrm>
            <a:off x="20" y="1"/>
            <a:ext cx="12191980" cy="6857999"/>
          </a:xfrm>
          <a:prstGeom prst="rect">
            <a:avLst/>
          </a:prstGeom>
        </p:spPr>
      </p:pic>
      <p:sp>
        <p:nvSpPr>
          <p:cNvPr id="9" name="Rectangle 8">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1D64273-66F0-3B87-6BB3-45C38A6F8C44}"/>
              </a:ext>
            </a:extLst>
          </p:cNvPr>
          <p:cNvSpPr txBox="1"/>
          <p:nvPr/>
        </p:nvSpPr>
        <p:spPr>
          <a:xfrm>
            <a:off x="523875" y="5317240"/>
            <a:ext cx="11210925" cy="74483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lnSpc>
                <a:spcPct val="90000"/>
              </a:lnSpc>
              <a:spcBef>
                <a:spcPct val="0"/>
              </a:spcBef>
              <a:spcAft>
                <a:spcPts val="600"/>
              </a:spcAft>
            </a:pPr>
            <a:r>
              <a:rPr lang="en-US" sz="3600">
                <a:solidFill>
                  <a:schemeClr val="tx1">
                    <a:lumMod val="85000"/>
                    <a:lumOff val="15000"/>
                  </a:schemeClr>
                </a:solidFill>
                <a:latin typeface="+mj-lt"/>
                <a:ea typeface="+mj-ea"/>
                <a:cs typeface="+mj-cs"/>
              </a:rPr>
              <a:t>METHODOLOGY</a:t>
            </a:r>
          </a:p>
        </p:txBody>
      </p:sp>
      <p:cxnSp>
        <p:nvCxnSpPr>
          <p:cNvPr id="11" name="Straight Connector 10">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4DBD5F9-D1B2-702E-59F4-8028EBDE603A}"/>
              </a:ext>
            </a:extLst>
          </p:cNvPr>
          <p:cNvSpPr txBox="1"/>
          <p:nvPr/>
        </p:nvSpPr>
        <p:spPr>
          <a:xfrm>
            <a:off x="9857708" y="6657945"/>
            <a:ext cx="2334292" cy="200055"/>
          </a:xfrm>
          <a:prstGeom prst="rect">
            <a:avLst/>
          </a:prstGeom>
          <a:solidFill>
            <a:srgbClr val="000000"/>
          </a:solidFill>
        </p:spPr>
        <p:txBody>
          <a:bodyPr wrap="none">
            <a:spAutoFit/>
          </a:bodyPr>
          <a:lstStyle/>
          <a:p>
            <a:pPr algn="r">
              <a:spcAft>
                <a:spcPts val="600"/>
              </a:spcAft>
            </a:pPr>
            <a:r>
              <a:rPr lang="en-US" sz="700" dirty="0">
                <a:solidFill>
                  <a:srgbClr val="FFFFFF"/>
                </a:solidFill>
                <a:hlinkClick r:id="rId3">
                  <a:extLst>
                    <a:ext uri="{A12FA001-AC4F-418D-AE19-62706E023703}">
                      <ahyp:hlinkClr xmlns:ahyp="http://schemas.microsoft.com/office/drawing/2018/hyperlinkcolor" val="tx"/>
                    </a:ext>
                  </a:extLst>
                </a:hlinkClick>
              </a:rPr>
              <a:t>This Photo</a:t>
            </a:r>
            <a:r>
              <a:rPr lang="en-US" sz="700" dirty="0">
                <a:solidFill>
                  <a:srgbClr val="FFFFFF"/>
                </a:solidFill>
              </a:rPr>
              <a:t> by Unknown author is licensed under </a:t>
            </a:r>
            <a:r>
              <a:rPr lang="en-US" sz="700" dirty="0">
                <a:solidFill>
                  <a:srgbClr val="FFFFFF"/>
                </a:solidFill>
                <a:hlinkClick r:id="rId4">
                  <a:extLst>
                    <a:ext uri="{A12FA001-AC4F-418D-AE19-62706E023703}">
                      <ahyp:hlinkClr xmlns:ahyp="http://schemas.microsoft.com/office/drawing/2018/hyperlinkcolor" val="tx"/>
                    </a:ext>
                  </a:extLst>
                </a:hlinkClick>
              </a:rPr>
              <a:t>CC BY-NC</a:t>
            </a:r>
            <a:r>
              <a:rPr lang="en-US" sz="700" dirty="0">
                <a:solidFill>
                  <a:srgbClr val="FFFFFF"/>
                </a:solidFill>
              </a:rPr>
              <a:t>.</a:t>
            </a:r>
          </a:p>
        </p:txBody>
      </p:sp>
    </p:spTree>
    <p:extLst>
      <p:ext uri="{BB962C8B-B14F-4D97-AF65-F5344CB8AC3E}">
        <p14:creationId xmlns:p14="http://schemas.microsoft.com/office/powerpoint/2010/main" val="34428068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t="-9000" b="-9000"/>
          </a:stretch>
        </a:blipFill>
        <a:effectLst/>
      </p:bgPr>
    </p:bg>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054FB26F-9F80-EFC3-CCBF-8644DAC7644F}"/>
              </a:ext>
            </a:extLst>
          </p:cNvPr>
          <p:cNvGraphicFramePr/>
          <p:nvPr>
            <p:extLst>
              <p:ext uri="{D42A27DB-BD31-4B8C-83A1-F6EECF244321}">
                <p14:modId xmlns:p14="http://schemas.microsoft.com/office/powerpoint/2010/main" val="3559621826"/>
              </p:ext>
            </p:extLst>
          </p:nvPr>
        </p:nvGraphicFramePr>
        <p:xfrm>
          <a:off x="365487" y="97710"/>
          <a:ext cx="11496962" cy="58533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127643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7559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DDF81343-5519-3918-7332-249B7E3A3720}"/>
              </a:ext>
            </a:extLst>
          </p:cNvPr>
          <p:cNvPicPr>
            <a:picLocks noChangeAspect="1"/>
          </p:cNvPicPr>
          <p:nvPr/>
        </p:nvPicPr>
        <p:blipFill>
          <a:blip r:embed="rId2"/>
          <a:stretch>
            <a:fillRect/>
          </a:stretch>
        </p:blipFill>
        <p:spPr>
          <a:xfrm>
            <a:off x="643467" y="2529332"/>
            <a:ext cx="10905066" cy="1799336"/>
          </a:xfrm>
          <a:prstGeom prst="rect">
            <a:avLst/>
          </a:prstGeom>
        </p:spPr>
      </p:pic>
    </p:spTree>
    <p:extLst>
      <p:ext uri="{BB962C8B-B14F-4D97-AF65-F5344CB8AC3E}">
        <p14:creationId xmlns:p14="http://schemas.microsoft.com/office/powerpoint/2010/main" val="392475152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26</Slides>
  <Notes>0</Notes>
  <HiddenSlides>0</HiddenSlides>
  <MMClips>0</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Office Theme</vt:lpstr>
      <vt:lpstr>Predictive Modeling of Income Levels based on Demographic and Employment Features</vt:lpstr>
      <vt:lpstr>ACKNOWLDEGMENT </vt:lpstr>
      <vt:lpstr>CONTENT</vt:lpstr>
      <vt:lpstr>INTRODUCTION</vt:lpstr>
      <vt:lpstr>Data Dictionary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Analysis of Numeric Columns</vt:lpstr>
      <vt:lpstr>Bivariant Analysis</vt:lpstr>
      <vt:lpstr>If the relationship in family is either ‘Husband/Wife’, the chances of earning more than 50K is high.  People of White race have better income reasons can be historical race discrimination.</vt:lpstr>
      <vt:lpstr>Income Distribution prefer males.</vt:lpstr>
      <vt:lpstr>Occupation vs. Income Level with Age</vt:lpstr>
      <vt:lpstr>Distribution of Age and Income Level</vt:lpstr>
      <vt:lpstr>Visualizing the Target variable </vt:lpstr>
      <vt:lpstr>RESULT</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864</cp:revision>
  <dcterms:created xsi:type="dcterms:W3CDTF">2024-01-02T08:50:28Z</dcterms:created>
  <dcterms:modified xsi:type="dcterms:W3CDTF">2024-01-07T08:08:33Z</dcterms:modified>
</cp:coreProperties>
</file>

<file path=docProps/thumbnail.jpeg>
</file>